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5"/>
  </p:sldMasterIdLst>
  <p:notesMasterIdLst>
    <p:notesMasterId r:id="rId22"/>
  </p:notesMasterIdLst>
  <p:sldIdLst>
    <p:sldId id="286" r:id="rId6"/>
    <p:sldId id="256" r:id="rId7"/>
    <p:sldId id="277" r:id="rId8"/>
    <p:sldId id="265" r:id="rId9"/>
    <p:sldId id="280" r:id="rId10"/>
    <p:sldId id="278" r:id="rId11"/>
    <p:sldId id="279" r:id="rId12"/>
    <p:sldId id="281" r:id="rId13"/>
    <p:sldId id="347" r:id="rId14"/>
    <p:sldId id="287" r:id="rId15"/>
    <p:sldId id="282" r:id="rId16"/>
    <p:sldId id="284" r:id="rId17"/>
    <p:sldId id="283" r:id="rId18"/>
    <p:sldId id="285" r:id="rId19"/>
    <p:sldId id="339" r:id="rId20"/>
    <p:sldId id="261" r:id="rId2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B4E3E"/>
    <a:srgbClr val="ED5C01"/>
    <a:srgbClr val="056F89"/>
    <a:srgbClr val="067C98"/>
    <a:srgbClr val="FFFFFF"/>
    <a:srgbClr val="FE7826"/>
    <a:srgbClr val="A6533F"/>
    <a:srgbClr val="FA74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D92FBF-B86F-4847-8FB9-364B71806A29}" v="5" dt="2025-10-10T07:16:56.757"/>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5061" autoAdjust="0"/>
  </p:normalViewPr>
  <p:slideViewPr>
    <p:cSldViewPr snapToGrid="0">
      <p:cViewPr varScale="1">
        <p:scale>
          <a:sx n="47" d="100"/>
          <a:sy n="47" d="100"/>
        </p:scale>
        <p:origin x="1416"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4E87AC-9179-4446-A08B-608364773410}" type="datetimeFigureOut">
              <a:rPr lang="fr-FR" smtClean="0"/>
              <a:t>26/11/2025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3A13C4-B785-49C7-8AB0-37ACAA3D758E}" type="slidenum">
              <a:rPr lang="fr-FR" smtClean="0"/>
              <a:t>‹#›</a:t>
            </a:fld>
            <a:endParaRPr lang="fr-FR"/>
          </a:p>
        </p:txBody>
      </p:sp>
    </p:spTree>
    <p:extLst>
      <p:ext uri="{BB962C8B-B14F-4D97-AF65-F5344CB8AC3E}">
        <p14:creationId xmlns:p14="http://schemas.microsoft.com/office/powerpoint/2010/main" val="4241832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b="1" dirty="0"/>
              <a:t>Qu’est ce que le PNL : Pack Numérique Lycéen ?</a:t>
            </a:r>
          </a:p>
          <a:p>
            <a:endParaRPr lang="fr-FR" sz="1800" dirty="0"/>
          </a:p>
          <a:p>
            <a:r>
              <a:rPr lang="fr-FR" sz="1800" dirty="0"/>
              <a:t>Présentation rapide du Pack Numérique Lycéen : </a:t>
            </a:r>
          </a:p>
          <a:p>
            <a:pPr marL="579565" lvl="1" indent="-171450">
              <a:buFont typeface="Arial" panose="020B0604020202020204" pitchFamily="34" charset="0"/>
              <a:buChar char="•"/>
            </a:pPr>
            <a:r>
              <a:rPr lang="fr-FR" sz="1800" dirty="0"/>
              <a:t>prêt d’un PC portable (≈ 40.000 par an)</a:t>
            </a:r>
          </a:p>
          <a:p>
            <a:pPr marL="579565" lvl="1" indent="-171450">
              <a:buFont typeface="Arial" panose="020B0604020202020204" pitchFamily="34" charset="0"/>
              <a:buChar char="•"/>
            </a:pPr>
            <a:r>
              <a:rPr lang="fr-FR" sz="1800" dirty="0"/>
              <a:t>déploiement du Wi-Fi dans les lycées</a:t>
            </a:r>
          </a:p>
          <a:p>
            <a:pPr marL="579565" lvl="1" indent="-171450">
              <a:buFont typeface="Arial" panose="020B0604020202020204" pitchFamily="34" charset="0"/>
              <a:buChar char="•"/>
            </a:pPr>
            <a:r>
              <a:rPr lang="fr-FR" sz="1800" dirty="0"/>
              <a:t>mise à disposition d’un ENT (Environnement Numérique de Travail) : l’Educ de Normandie</a:t>
            </a:r>
          </a:p>
          <a:p>
            <a:pPr marL="579565" lvl="1" indent="-171450">
              <a:buFont typeface="Arial" panose="020B0604020202020204" pitchFamily="34" charset="0"/>
              <a:buChar char="•"/>
            </a:pPr>
            <a:r>
              <a:rPr lang="fr-FR" sz="1800" dirty="0"/>
              <a:t>des ressources numériques dans le </a:t>
            </a:r>
            <a:r>
              <a:rPr lang="fr-FR" sz="1800" dirty="0" err="1"/>
              <a:t>Médiacentre</a:t>
            </a:r>
            <a:r>
              <a:rPr lang="fr-FR" sz="1800" dirty="0"/>
              <a:t> de l’ENT</a:t>
            </a:r>
          </a:p>
          <a:p>
            <a:pPr marL="579565" lvl="1" indent="-171450">
              <a:buFont typeface="Arial" panose="020B0604020202020204" pitchFamily="34" charset="0"/>
              <a:buChar char="•"/>
            </a:pPr>
            <a:r>
              <a:rPr lang="fr-FR" sz="1800" dirty="0"/>
              <a:t>un programme d’accompagnement</a:t>
            </a:r>
          </a:p>
        </p:txBody>
      </p:sp>
      <p:sp>
        <p:nvSpPr>
          <p:cNvPr id="4" name="Espace réservé du numéro de diapositive 3"/>
          <p:cNvSpPr>
            <a:spLocks noGrp="1"/>
          </p:cNvSpPr>
          <p:nvPr>
            <p:ph type="sldNum" sz="quarter" idx="5"/>
          </p:nvPr>
        </p:nvSpPr>
        <p:spPr/>
        <p:txBody>
          <a:bodyPr/>
          <a:lstStyle/>
          <a:p>
            <a:fld id="{CD3A13C4-B785-49C7-8AB0-37ACAA3D758E}" type="slidenum">
              <a:rPr lang="fr-FR" smtClean="0"/>
              <a:t>2</a:t>
            </a:fld>
            <a:endParaRPr lang="fr-FR"/>
          </a:p>
        </p:txBody>
      </p:sp>
    </p:spTree>
    <p:extLst>
      <p:ext uri="{BB962C8B-B14F-4D97-AF65-F5344CB8AC3E}">
        <p14:creationId xmlns:p14="http://schemas.microsoft.com/office/powerpoint/2010/main" val="1056062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FA76D-6D46-CA99-CBB1-DE5D6883431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A9858BF-794B-8572-6C89-09C01E2712B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97866AF-17C4-6CFD-FDCB-B77081FDADE7}"/>
              </a:ext>
            </a:extLst>
          </p:cNvPr>
          <p:cNvSpPr>
            <a:spLocks noGrp="1"/>
          </p:cNvSpPr>
          <p:nvPr>
            <p:ph type="body" idx="1"/>
          </p:nvPr>
        </p:nvSpPr>
        <p:spPr/>
        <p:txBody>
          <a:bodyPr/>
          <a:lstStyle/>
          <a:p>
            <a:pPr marL="0" indent="0">
              <a:buNone/>
            </a:pPr>
            <a:r>
              <a:rPr lang="fr-FR" sz="1200" dirty="0"/>
              <a:t>Vous pouvez commencer votre atelier de restitution auprès de vos camarades en présentant les caractéristiques de l’ordinateur. Un tuto vidéo est disponible si vous souhaitez (voir lien dans les slides suivantes).</a:t>
            </a:r>
          </a:p>
          <a:p>
            <a:pPr marL="0" indent="0">
              <a:buNone/>
            </a:pPr>
            <a:endParaRPr lang="fr-FR" sz="1200" dirty="0"/>
          </a:p>
          <a:p>
            <a:pPr marL="228600" indent="-228600">
              <a:buAutoNum type="arabicPeriod"/>
            </a:pPr>
            <a:r>
              <a:rPr lang="fr-FR" sz="1200" dirty="0"/>
              <a:t>Connecteur d’alimentation</a:t>
            </a:r>
          </a:p>
          <a:p>
            <a:pPr marL="228600" indent="-228600">
              <a:buAutoNum type="arabicPeriod"/>
            </a:pPr>
            <a:r>
              <a:rPr lang="fr-FR" sz="1200" dirty="0"/>
              <a:t>Port USB A (clef USB, souris, clavier …)</a:t>
            </a:r>
          </a:p>
          <a:p>
            <a:pPr marL="228600" indent="-228600">
              <a:buAutoNum type="arabicPeriod"/>
            </a:pPr>
            <a:r>
              <a:rPr lang="fr-FR" sz="1200" dirty="0"/>
              <a:t>Port HDMI (pour projeter sur un écran / son + image)</a:t>
            </a:r>
          </a:p>
          <a:p>
            <a:pPr marL="228600" indent="-228600">
              <a:buAutoNum type="arabicPeriod"/>
            </a:pPr>
            <a:r>
              <a:rPr lang="fr-FR" sz="1200" dirty="0"/>
              <a:t>Port USB C (chargement du PC)</a:t>
            </a:r>
          </a:p>
          <a:p>
            <a:pPr marL="228600" indent="-228600">
              <a:buAutoNum type="arabicPeriod"/>
            </a:pPr>
            <a:r>
              <a:rPr lang="fr-FR" sz="1200" dirty="0"/>
              <a:t>Prise Jack 3.5 mm (brancher des écouteurs)</a:t>
            </a:r>
          </a:p>
          <a:p>
            <a:pPr marL="228600" indent="-228600">
              <a:buAutoNum type="arabicPeriod"/>
            </a:pPr>
            <a:r>
              <a:rPr lang="fr-FR" sz="1200" dirty="0"/>
              <a:t>Port Ethernet (pour de l’internet filaire)</a:t>
            </a:r>
          </a:p>
          <a:p>
            <a:pPr marL="228600" indent="-228600">
              <a:buAutoNum type="arabicPeriod"/>
            </a:pPr>
            <a:r>
              <a:rPr lang="fr-FR" sz="1200" dirty="0"/>
              <a:t>2</a:t>
            </a:r>
            <a:r>
              <a:rPr lang="fr-FR" sz="1200" baseline="30000" dirty="0"/>
              <a:t>e</a:t>
            </a:r>
            <a:r>
              <a:rPr lang="fr-FR" sz="1200" dirty="0"/>
              <a:t> Port USB A</a:t>
            </a:r>
          </a:p>
          <a:p>
            <a:pPr marL="228600" indent="-228600">
              <a:buAutoNum type="arabicPeriod"/>
            </a:pPr>
            <a:r>
              <a:rPr lang="fr-FR" sz="1200" dirty="0"/>
              <a:t>Encoche de sécurité (câble antivol)</a:t>
            </a:r>
          </a:p>
          <a:p>
            <a:endParaRPr lang="fr-FR" dirty="0"/>
          </a:p>
          <a:p>
            <a:r>
              <a:rPr lang="fr-FR" b="1" u="sng" dirty="0"/>
              <a:t>Caractéristiques de l’ordinateur </a:t>
            </a:r>
            <a:r>
              <a:rPr lang="fr-FR" dirty="0"/>
              <a:t>:</a:t>
            </a:r>
          </a:p>
          <a:p>
            <a:r>
              <a:rPr lang="fr-FR" dirty="0"/>
              <a:t>Marque de l’ordinateur : Lenovo V14</a:t>
            </a:r>
          </a:p>
          <a:p>
            <a:r>
              <a:rPr lang="fr-FR" dirty="0"/>
              <a:t>Ecran de 14 pouces, Full HD (1920 x 1080p)</a:t>
            </a:r>
          </a:p>
          <a:p>
            <a:r>
              <a:rPr lang="fr-FR" dirty="0"/>
              <a:t>Poids : 1,4 kg</a:t>
            </a:r>
          </a:p>
          <a:p>
            <a:r>
              <a:rPr lang="fr-FR" dirty="0"/>
              <a:t>Stockage : 256 GO SSD</a:t>
            </a:r>
          </a:p>
        </p:txBody>
      </p:sp>
      <p:sp>
        <p:nvSpPr>
          <p:cNvPr id="4" name="Espace réservé du numéro de diapositive 3">
            <a:extLst>
              <a:ext uri="{FF2B5EF4-FFF2-40B4-BE49-F238E27FC236}">
                <a16:creationId xmlns:a16="http://schemas.microsoft.com/office/drawing/2014/main" id="{6E82F9D3-9CA9-0674-3BE5-2A301464F585}"/>
              </a:ext>
            </a:extLst>
          </p:cNvPr>
          <p:cNvSpPr>
            <a:spLocks noGrp="1"/>
          </p:cNvSpPr>
          <p:nvPr>
            <p:ph type="sldNum" sz="quarter" idx="5"/>
          </p:nvPr>
        </p:nvSpPr>
        <p:spPr/>
        <p:txBody>
          <a:bodyPr/>
          <a:lstStyle/>
          <a:p>
            <a:fld id="{CD3A13C4-B785-49C7-8AB0-37ACAA3D758E}" type="slidenum">
              <a:rPr lang="fr-FR" smtClean="0"/>
              <a:t>3</a:t>
            </a:fld>
            <a:endParaRPr lang="fr-FR"/>
          </a:p>
        </p:txBody>
      </p:sp>
    </p:spTree>
    <p:extLst>
      <p:ext uri="{BB962C8B-B14F-4D97-AF65-F5344CB8AC3E}">
        <p14:creationId xmlns:p14="http://schemas.microsoft.com/office/powerpoint/2010/main" val="3904456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Points à mettre en avant dans votre présentation :</a:t>
            </a:r>
          </a:p>
          <a:p>
            <a:pPr marL="171450" indent="-171450">
              <a:buFont typeface="Arial" panose="020B0604020202020204" pitchFamily="34" charset="0"/>
              <a:buChar char="•"/>
            </a:pPr>
            <a:r>
              <a:rPr lang="fr-FR" dirty="0"/>
              <a:t>Caméra et surtout le cache-caméra (manuel)</a:t>
            </a:r>
          </a:p>
          <a:p>
            <a:pPr marL="171450" indent="-171450">
              <a:buFont typeface="Arial" panose="020B0604020202020204" pitchFamily="34" charset="0"/>
              <a:buChar char="•"/>
            </a:pPr>
            <a:r>
              <a:rPr lang="fr-FR" dirty="0"/>
              <a:t>Autonomie (jusqu’à 15h / 8,4h en visionnage audio)</a:t>
            </a:r>
          </a:p>
          <a:p>
            <a:pPr marL="171450" indent="-171450">
              <a:buFont typeface="Arial" panose="020B0604020202020204" pitchFamily="34" charset="0"/>
              <a:buChar char="•"/>
            </a:pPr>
            <a:r>
              <a:rPr lang="fr-FR" dirty="0"/>
              <a:t>Nécessité de venir avec un PC chargé le matin</a:t>
            </a:r>
          </a:p>
          <a:p>
            <a:pPr marL="171450" indent="-171450">
              <a:buFont typeface="Arial" panose="020B0604020202020204" pitchFamily="34" charset="0"/>
              <a:buChar char="•"/>
            </a:pPr>
            <a:endParaRPr lang="fr-FR" dirty="0"/>
          </a:p>
          <a:p>
            <a:r>
              <a:rPr lang="fr-FR" sz="1200" b="0" i="0" kern="1200" dirty="0">
                <a:solidFill>
                  <a:schemeClr val="tx1"/>
                </a:solidFill>
                <a:effectLst/>
                <a:latin typeface="+mn-lt"/>
                <a:ea typeface="+mn-ea"/>
                <a:cs typeface="+mn-cs"/>
              </a:rPr>
              <a:t>L’ordinateur le plus écologique est celui qu’on ne remplace pas. </a:t>
            </a:r>
          </a:p>
          <a:p>
            <a:r>
              <a:rPr lang="fr-FR" sz="1200" b="0" i="0" kern="1200" dirty="0">
                <a:solidFill>
                  <a:schemeClr val="tx1"/>
                </a:solidFill>
                <a:effectLst/>
                <a:latin typeface="+mn-lt"/>
                <a:ea typeface="+mn-ea"/>
                <a:cs typeface="+mn-cs"/>
              </a:rPr>
              <a:t>Il est donc indispensable de prendre soin du matériel qui est confié.</a:t>
            </a:r>
          </a:p>
          <a:p>
            <a:endParaRPr lang="fr-FR" sz="1200" kern="1200" dirty="0">
              <a:solidFill>
                <a:schemeClr val="tx1"/>
              </a:solidFill>
              <a:effectLst/>
              <a:latin typeface="+mn-lt"/>
              <a:ea typeface="+mn-ea"/>
              <a:cs typeface="+mn-cs"/>
            </a:endParaRPr>
          </a:p>
          <a:p>
            <a:r>
              <a:rPr lang="fr-FR" sz="1200" b="1" u="sng" kern="1200" dirty="0">
                <a:solidFill>
                  <a:schemeClr val="tx1"/>
                </a:solidFill>
                <a:effectLst/>
                <a:latin typeface="+mn-lt"/>
                <a:ea typeface="+mn-ea"/>
                <a:cs typeface="+mn-cs"/>
              </a:rPr>
              <a:t>Conseils</a:t>
            </a:r>
            <a:r>
              <a:rPr lang="fr-FR" sz="1200" kern="1200" dirty="0">
                <a:solidFill>
                  <a:schemeClr val="tx1"/>
                </a:solidFill>
                <a:effectLst/>
                <a:latin typeface="+mn-lt"/>
                <a:ea typeface="+mn-ea"/>
                <a:cs typeface="+mn-cs"/>
              </a:rPr>
              <a:t> :</a:t>
            </a:r>
          </a:p>
          <a:p>
            <a:r>
              <a:rPr lang="fr-FR" sz="1200" b="0" i="0" kern="1200" dirty="0">
                <a:solidFill>
                  <a:schemeClr val="tx1"/>
                </a:solidFill>
                <a:effectLst/>
                <a:latin typeface="+mn-lt"/>
                <a:ea typeface="+mn-ea"/>
                <a:cs typeface="+mn-cs"/>
              </a:rPr>
              <a:t>Veille à ne pas laisser ton ordinateur continuellement en charge. </a:t>
            </a:r>
          </a:p>
          <a:p>
            <a:r>
              <a:rPr lang="fr-FR" sz="1200" b="0" i="0" kern="1200" dirty="0">
                <a:solidFill>
                  <a:schemeClr val="tx1"/>
                </a:solidFill>
                <a:effectLst/>
                <a:latin typeface="+mn-lt"/>
                <a:ea typeface="+mn-ea"/>
                <a:cs typeface="+mn-cs"/>
              </a:rPr>
              <a:t>Pense à l’éteindre en fin de journée, ajuste la durée de mise en veille de l’ordinateur selon tes besoins et tes habitudes, et ne t’en sers pas sur une surface souple ou exigüe.</a:t>
            </a:r>
            <a:endParaRPr lang="fr-FR" sz="120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A la fin de ta scolarité, tu auras la possibilité de conserver l’ordinateur ou de le rendre à la Région afin qu’il soit reconditionné. </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CD3A13C4-B785-49C7-8AB0-37ACAA3D758E}" type="slidenum">
              <a:rPr lang="fr-FR" smtClean="0"/>
              <a:t>4</a:t>
            </a:fld>
            <a:endParaRPr lang="fr-FR"/>
          </a:p>
        </p:txBody>
      </p:sp>
    </p:spTree>
    <p:extLst>
      <p:ext uri="{BB962C8B-B14F-4D97-AF65-F5344CB8AC3E}">
        <p14:creationId xmlns:p14="http://schemas.microsoft.com/office/powerpoint/2010/main" val="1884787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B2F03-E031-F4A7-AE99-FFD0A979139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BE9243C-2B1E-0CF4-46AF-F2251352B01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2A79625-F152-5098-7591-5E089EAEDD24}"/>
              </a:ext>
            </a:extLst>
          </p:cNvPr>
          <p:cNvSpPr>
            <a:spLocks noGrp="1"/>
          </p:cNvSpPr>
          <p:nvPr>
            <p:ph type="body" idx="1"/>
          </p:nvPr>
        </p:nvSpPr>
        <p:spPr/>
        <p:txBody>
          <a:bodyPr/>
          <a:lstStyle/>
          <a:p>
            <a:pPr algn="just"/>
            <a:r>
              <a:rPr lang="fr-FR" dirty="0">
                <a:effectLst/>
              </a:rPr>
              <a:t>Rappelez que ce numéro est fait pour les élèves, les parents … </a:t>
            </a:r>
          </a:p>
          <a:p>
            <a:pPr algn="just"/>
            <a:endParaRPr lang="fr-FR" dirty="0">
              <a:effectLst/>
            </a:endParaRPr>
          </a:p>
          <a:p>
            <a:pPr algn="just"/>
            <a:r>
              <a:rPr lang="fr-FR" dirty="0">
                <a:effectLst/>
              </a:rPr>
              <a:t>Conservez le carton pour le retour de l’ordinateur et pensez à garder une trace des informations présentes sur l'étiquette des codes d'accès.</a:t>
            </a:r>
          </a:p>
          <a:p>
            <a:pPr algn="just"/>
            <a:endParaRPr lang="fr-FR" dirty="0">
              <a:effectLst/>
            </a:endParaRPr>
          </a:p>
          <a:p>
            <a:pPr algn="just"/>
            <a:r>
              <a:rPr lang="fr-FR" dirty="0">
                <a:effectLst/>
              </a:rPr>
              <a:t>Notez ou prendre en photo les identifiants</a:t>
            </a:r>
          </a:p>
          <a:p>
            <a:pPr algn="just"/>
            <a:r>
              <a:rPr lang="fr-FR" dirty="0">
                <a:effectLst/>
              </a:rPr>
              <a:t>ordi2xxxxxx@educ.normandie.fr et le mot de passe associé, inscrit sur le carton de ton ordinateur.</a:t>
            </a:r>
          </a:p>
          <a:p>
            <a:endParaRPr lang="fr-FR" dirty="0"/>
          </a:p>
        </p:txBody>
      </p:sp>
      <p:sp>
        <p:nvSpPr>
          <p:cNvPr id="4" name="Espace réservé du numéro de diapositive 3">
            <a:extLst>
              <a:ext uri="{FF2B5EF4-FFF2-40B4-BE49-F238E27FC236}">
                <a16:creationId xmlns:a16="http://schemas.microsoft.com/office/drawing/2014/main" id="{D661ACCA-4FE7-EF84-CE7B-26C784BEFB3A}"/>
              </a:ext>
            </a:extLst>
          </p:cNvPr>
          <p:cNvSpPr>
            <a:spLocks noGrp="1"/>
          </p:cNvSpPr>
          <p:nvPr>
            <p:ph type="sldNum" sz="quarter" idx="5"/>
          </p:nvPr>
        </p:nvSpPr>
        <p:spPr/>
        <p:txBody>
          <a:bodyPr/>
          <a:lstStyle/>
          <a:p>
            <a:fld id="{CD3A13C4-B785-49C7-8AB0-37ACAA3D758E}" type="slidenum">
              <a:rPr lang="fr-FR" smtClean="0"/>
              <a:t>5</a:t>
            </a:fld>
            <a:endParaRPr lang="fr-FR"/>
          </a:p>
        </p:txBody>
      </p:sp>
    </p:spTree>
    <p:extLst>
      <p:ext uri="{BB962C8B-B14F-4D97-AF65-F5344CB8AC3E}">
        <p14:creationId xmlns:p14="http://schemas.microsoft.com/office/powerpoint/2010/main" val="370300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D123E-B60B-D1E2-92F9-EB5F5888033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5AD9511-80EB-4FDB-FA23-C59D9608A32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D97EBA8-EDB2-8779-59C2-F52380AFFF2B}"/>
              </a:ext>
            </a:extLst>
          </p:cNvPr>
          <p:cNvSpPr>
            <a:spLocks noGrp="1"/>
          </p:cNvSpPr>
          <p:nvPr>
            <p:ph type="body" idx="1"/>
          </p:nvPr>
        </p:nvSpPr>
        <p:spPr/>
        <p:txBody>
          <a:bodyPr/>
          <a:lstStyle/>
          <a:p>
            <a:r>
              <a:rPr lang="fr-FR" dirty="0"/>
              <a:t>Rappelez que chaque élève est administrateur de son PC. </a:t>
            </a:r>
          </a:p>
          <a:p>
            <a:r>
              <a:rPr lang="fr-FR" dirty="0"/>
              <a:t>Il peut donc faire toutes les actions possibles : changer le fond d’écran, installer, désinstaller des logiciels …. et surtout configurer.</a:t>
            </a:r>
          </a:p>
          <a:p>
            <a:endParaRPr lang="fr-FR" dirty="0"/>
          </a:p>
          <a:p>
            <a:r>
              <a:rPr lang="fr-FR" dirty="0"/>
              <a:t>C’est important, voire indispensable, d’avoir un ordinateur qui puisse répondre à vos besoins. </a:t>
            </a:r>
          </a:p>
          <a:p>
            <a:r>
              <a:rPr lang="fr-FR" dirty="0"/>
              <a:t>Prenez du temps pour personnaliser et configurer votre ordinateur.</a:t>
            </a:r>
          </a:p>
          <a:p>
            <a:endParaRPr lang="fr-FR" dirty="0"/>
          </a:p>
          <a:p>
            <a:r>
              <a:rPr lang="fr-FR" dirty="0"/>
              <a:t>Petite astuce, il est préférable d’avoir deux « interfaces » :</a:t>
            </a:r>
          </a:p>
          <a:p>
            <a:r>
              <a:rPr lang="fr-FR" dirty="0"/>
              <a:t>	- une interface « scolaire » : avec un fond d’écran neutre, vos raccourcis vers l’ENT, les logiciels …</a:t>
            </a:r>
          </a:p>
          <a:p>
            <a:r>
              <a:rPr lang="fr-FR" dirty="0"/>
              <a:t>	- une interface « perso » : avec un fond d’écran personnalisé, vos applis préférées …</a:t>
            </a:r>
          </a:p>
          <a:p>
            <a:endParaRPr lang="fr-FR" dirty="0"/>
          </a:p>
        </p:txBody>
      </p:sp>
      <p:sp>
        <p:nvSpPr>
          <p:cNvPr id="4" name="Espace réservé du numéro de diapositive 3">
            <a:extLst>
              <a:ext uri="{FF2B5EF4-FFF2-40B4-BE49-F238E27FC236}">
                <a16:creationId xmlns:a16="http://schemas.microsoft.com/office/drawing/2014/main" id="{0FCB8A81-1E22-969E-11E1-91F561704F48}"/>
              </a:ext>
            </a:extLst>
          </p:cNvPr>
          <p:cNvSpPr>
            <a:spLocks noGrp="1"/>
          </p:cNvSpPr>
          <p:nvPr>
            <p:ph type="sldNum" sz="quarter" idx="5"/>
          </p:nvPr>
        </p:nvSpPr>
        <p:spPr/>
        <p:txBody>
          <a:bodyPr/>
          <a:lstStyle/>
          <a:p>
            <a:fld id="{CD3A13C4-B785-49C7-8AB0-37ACAA3D758E}" type="slidenum">
              <a:rPr lang="fr-FR" smtClean="0"/>
              <a:t>6</a:t>
            </a:fld>
            <a:endParaRPr lang="fr-FR"/>
          </a:p>
        </p:txBody>
      </p:sp>
    </p:spTree>
    <p:extLst>
      <p:ext uri="{BB962C8B-B14F-4D97-AF65-F5344CB8AC3E}">
        <p14:creationId xmlns:p14="http://schemas.microsoft.com/office/powerpoint/2010/main" val="15631409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17773-6B76-6575-F2B1-176ABFE402E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03C4B87-8945-9DB1-BC7F-5C171AB3253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A8C3532-5236-DE3A-8E20-FFD750674FA1}"/>
              </a:ext>
            </a:extLst>
          </p:cNvPr>
          <p:cNvSpPr>
            <a:spLocks noGrp="1"/>
          </p:cNvSpPr>
          <p:nvPr>
            <p:ph type="body" idx="1"/>
          </p:nvPr>
        </p:nvSpPr>
        <p:spPr/>
        <p:txBody>
          <a:bodyPr/>
          <a:lstStyle/>
          <a:p>
            <a:r>
              <a:rPr lang="fr-FR" dirty="0"/>
              <a:t>Rappeler qu’un réseau Wi-Fi est spécialement dédié aux élèves (« </a:t>
            </a:r>
            <a:r>
              <a:rPr lang="fr-FR" dirty="0" err="1"/>
              <a:t>OrdinateursLycéensNormands</a:t>
            </a:r>
            <a:r>
              <a:rPr lang="fr-FR" dirty="0"/>
              <a:t> »)</a:t>
            </a:r>
          </a:p>
          <a:p>
            <a:r>
              <a:rPr lang="fr-FR" dirty="0"/>
              <a:t>S’assurer que l’ensemble des élèves soient bien sur ce réseau et non sur « Invité ».</a:t>
            </a:r>
          </a:p>
          <a:p>
            <a:endParaRPr lang="fr-FR" dirty="0"/>
          </a:p>
          <a:p>
            <a:r>
              <a:rPr lang="fr-FR" dirty="0"/>
              <a:t>Avancer les raisons qui peuvent expliquer une non-connexion au réseau :</a:t>
            </a:r>
          </a:p>
          <a:p>
            <a:pPr marL="579565" lvl="1" indent="-171450">
              <a:buFont typeface="Arial" panose="020B0604020202020204" pitchFamily="34" charset="0"/>
              <a:buChar char="•"/>
            </a:pPr>
            <a:r>
              <a:rPr lang="fr-FR" dirty="0"/>
              <a:t>Problème « humain » : mot de passe, identifiant (ce sont les identifiants </a:t>
            </a:r>
            <a:r>
              <a:rPr lang="fr-FR" dirty="0" err="1"/>
              <a:t>EduConnect</a:t>
            </a:r>
            <a:r>
              <a:rPr lang="fr-FR" dirty="0"/>
              <a:t> – pour l’ENT)</a:t>
            </a:r>
          </a:p>
          <a:p>
            <a:pPr marL="579565" lvl="1" indent="-171450">
              <a:buFont typeface="Arial" panose="020B0604020202020204" pitchFamily="34" charset="0"/>
              <a:buChar char="•"/>
            </a:pPr>
            <a:r>
              <a:rPr lang="fr-FR" dirty="0"/>
              <a:t>Problème de réseau : parfois il se peut que des bornes ou que le réseau dysfonctionnent</a:t>
            </a:r>
          </a:p>
          <a:p>
            <a:pPr marL="579565" lvl="1" indent="-171450">
              <a:buFont typeface="Arial" panose="020B0604020202020204" pitchFamily="34" charset="0"/>
              <a:buChar char="•"/>
            </a:pPr>
            <a:r>
              <a:rPr lang="fr-FR" dirty="0"/>
              <a:t>Problème de mise à jour : permet de faire la transition avec le point suivant</a:t>
            </a:r>
          </a:p>
          <a:p>
            <a:endParaRPr lang="fr-FR" dirty="0"/>
          </a:p>
        </p:txBody>
      </p:sp>
      <p:sp>
        <p:nvSpPr>
          <p:cNvPr id="4" name="Espace réservé du numéro de diapositive 3">
            <a:extLst>
              <a:ext uri="{FF2B5EF4-FFF2-40B4-BE49-F238E27FC236}">
                <a16:creationId xmlns:a16="http://schemas.microsoft.com/office/drawing/2014/main" id="{73C3793F-8DB4-6173-377A-F5E83AE60944}"/>
              </a:ext>
            </a:extLst>
          </p:cNvPr>
          <p:cNvSpPr>
            <a:spLocks noGrp="1"/>
          </p:cNvSpPr>
          <p:nvPr>
            <p:ph type="sldNum" sz="quarter" idx="5"/>
          </p:nvPr>
        </p:nvSpPr>
        <p:spPr/>
        <p:txBody>
          <a:bodyPr/>
          <a:lstStyle/>
          <a:p>
            <a:fld id="{CD3A13C4-B785-49C7-8AB0-37ACAA3D758E}" type="slidenum">
              <a:rPr lang="fr-FR" smtClean="0"/>
              <a:t>7</a:t>
            </a:fld>
            <a:endParaRPr lang="fr-FR"/>
          </a:p>
        </p:txBody>
      </p:sp>
    </p:spTree>
    <p:extLst>
      <p:ext uri="{BB962C8B-B14F-4D97-AF65-F5344CB8AC3E}">
        <p14:creationId xmlns:p14="http://schemas.microsoft.com/office/powerpoint/2010/main" val="1194805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7E3A8-44B6-69C1-492D-CB624E0FA38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2350BD5-7AF3-AE92-6F2B-3173F7340B0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DF437FF-AFF7-473F-9945-DA3F707B47C7}"/>
              </a:ext>
            </a:extLst>
          </p:cNvPr>
          <p:cNvSpPr>
            <a:spLocks noGrp="1"/>
          </p:cNvSpPr>
          <p:nvPr>
            <p:ph type="body" idx="1"/>
          </p:nvPr>
        </p:nvSpPr>
        <p:spPr/>
        <p:txBody>
          <a:bodyPr/>
          <a:lstStyle/>
          <a:p>
            <a:r>
              <a:rPr lang="fr-FR" dirty="0"/>
              <a:t>Rappeler l’importance de mettre à jour régulièrement Windows.</a:t>
            </a:r>
          </a:p>
          <a:p>
            <a:r>
              <a:rPr lang="fr-FR" dirty="0"/>
              <a:t>Montrer le chemin d’accès.</a:t>
            </a:r>
          </a:p>
          <a:p>
            <a:endParaRPr lang="fr-FR" dirty="0"/>
          </a:p>
          <a:p>
            <a:r>
              <a:rPr lang="fr-FR" dirty="0"/>
              <a:t>Expliquer les bonnes pratiques :</a:t>
            </a:r>
          </a:p>
          <a:p>
            <a:pPr marL="579565" lvl="1" indent="-171450">
              <a:buFont typeface="Arial" panose="020B0604020202020204" pitchFamily="34" charset="0"/>
              <a:buChar char="•"/>
            </a:pPr>
            <a:r>
              <a:rPr lang="fr-FR" dirty="0"/>
              <a:t>Ordinateur branché</a:t>
            </a:r>
          </a:p>
          <a:p>
            <a:pPr marL="579565" lvl="1" indent="-171450">
              <a:buFont typeface="Arial" panose="020B0604020202020204" pitchFamily="34" charset="0"/>
              <a:buChar char="•"/>
            </a:pPr>
            <a:r>
              <a:rPr lang="fr-FR" dirty="0"/>
              <a:t>Prévoir un temps plus ou moins long en fonction du nombre de mises à jour</a:t>
            </a:r>
          </a:p>
          <a:p>
            <a:pPr marL="171450" indent="-171450">
              <a:buFont typeface="Arial" panose="020B0604020202020204" pitchFamily="34" charset="0"/>
              <a:buChar char="•"/>
            </a:pPr>
            <a:endParaRPr lang="fr-FR" dirty="0"/>
          </a:p>
          <a:p>
            <a:pPr marL="0" indent="0">
              <a:buFont typeface="Arial" panose="020B0604020202020204" pitchFamily="34" charset="0"/>
              <a:buNone/>
            </a:pPr>
            <a:r>
              <a:rPr lang="fr-FR" dirty="0"/>
              <a:t>Parenthèse possible sur le fait d’éteindre son PC au moins une fois par jour (et expliquer la différence avec la mise en veille). Montrer la diode (lumière) sur le côté de l’ordinateur qui permet de savoir que l’ordinateur est bien éteint (la diode doit être éteinte avant de pouvoir rabattre l’écran).</a:t>
            </a:r>
          </a:p>
          <a:p>
            <a:endParaRPr lang="fr-FR" dirty="0"/>
          </a:p>
        </p:txBody>
      </p:sp>
      <p:sp>
        <p:nvSpPr>
          <p:cNvPr id="4" name="Espace réservé du numéro de diapositive 3">
            <a:extLst>
              <a:ext uri="{FF2B5EF4-FFF2-40B4-BE49-F238E27FC236}">
                <a16:creationId xmlns:a16="http://schemas.microsoft.com/office/drawing/2014/main" id="{2746FFEE-CCFB-FE8E-A06A-7AACD10CD3CD}"/>
              </a:ext>
            </a:extLst>
          </p:cNvPr>
          <p:cNvSpPr>
            <a:spLocks noGrp="1"/>
          </p:cNvSpPr>
          <p:nvPr>
            <p:ph type="sldNum" sz="quarter" idx="5"/>
          </p:nvPr>
        </p:nvSpPr>
        <p:spPr/>
        <p:txBody>
          <a:bodyPr/>
          <a:lstStyle/>
          <a:p>
            <a:fld id="{CD3A13C4-B785-49C7-8AB0-37ACAA3D758E}" type="slidenum">
              <a:rPr lang="fr-FR" smtClean="0"/>
              <a:t>8</a:t>
            </a:fld>
            <a:endParaRPr lang="fr-FR"/>
          </a:p>
        </p:txBody>
      </p:sp>
    </p:spTree>
    <p:extLst>
      <p:ext uri="{BB962C8B-B14F-4D97-AF65-F5344CB8AC3E}">
        <p14:creationId xmlns:p14="http://schemas.microsoft.com/office/powerpoint/2010/main" val="2899907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D48DB-774E-7788-1F8F-3E30672C63F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7260BD7-C1A3-B1DE-38AE-D5BD4E67829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8362B55-0164-A316-A948-BE9B1B20DD68}"/>
              </a:ext>
            </a:extLst>
          </p:cNvPr>
          <p:cNvSpPr>
            <a:spLocks noGrp="1"/>
          </p:cNvSpPr>
          <p:nvPr>
            <p:ph type="body" idx="1"/>
          </p:nvPr>
        </p:nvSpPr>
        <p:spPr/>
        <p:txBody>
          <a:bodyPr/>
          <a:lstStyle/>
          <a:p>
            <a:pPr algn="just">
              <a:lnSpc>
                <a:spcPts val="2925"/>
              </a:lnSpc>
              <a:buFont typeface="Arial" panose="020B0604020202020204" pitchFamily="34" charset="0"/>
              <a:buChar char="•"/>
            </a:pPr>
            <a:r>
              <a:rPr lang="fr-FR" b="0" i="0" dirty="0">
                <a:solidFill>
                  <a:srgbClr val="5A4441"/>
                </a:solidFill>
                <a:effectLst/>
                <a:latin typeface="YACgEa-oJH8_0"/>
              </a:rPr>
              <a:t> Pour un mot de passe complexe, il faut au minimum 12 caractères (16 c’est encore plus solide), avec une alternance de majuscules, minuscules, chiffres, caractères spéciaux (@ ? € …). Aucune information personnelle ne doit être présente dans ton mot de passe (prénom, date de naissance …)</a:t>
            </a:r>
          </a:p>
          <a:p>
            <a:pPr algn="just">
              <a:lnSpc>
                <a:spcPts val="2925"/>
              </a:lnSpc>
              <a:buFont typeface="Arial" panose="020B0604020202020204" pitchFamily="34" charset="0"/>
              <a:buChar char="•"/>
            </a:pPr>
            <a:endParaRPr lang="fr-FR" b="0" i="0" dirty="0">
              <a:solidFill>
                <a:srgbClr val="5A4441"/>
              </a:solidFill>
              <a:effectLst/>
              <a:latin typeface="YACgEa-oJH8_0"/>
            </a:endParaRPr>
          </a:p>
          <a:p>
            <a:pPr algn="just">
              <a:lnSpc>
                <a:spcPts val="2925"/>
              </a:lnSpc>
              <a:buFont typeface="Arial" panose="020B0604020202020204" pitchFamily="34" charset="0"/>
              <a:buChar char="•"/>
            </a:pPr>
            <a:r>
              <a:rPr lang="fr-FR" b="0" i="0" dirty="0">
                <a:solidFill>
                  <a:srgbClr val="5A4441"/>
                </a:solidFill>
                <a:effectLst/>
                <a:latin typeface="YACgEa-oJH8_0"/>
              </a:rPr>
              <a:t> Pense à varier tes mots de passe et à les changer régulièrement.</a:t>
            </a:r>
          </a:p>
          <a:p>
            <a:pPr algn="just">
              <a:lnSpc>
                <a:spcPts val="2925"/>
              </a:lnSpc>
              <a:buFont typeface="Arial" panose="020B0604020202020204" pitchFamily="34" charset="0"/>
              <a:buChar char="•"/>
            </a:pPr>
            <a:endParaRPr lang="fr-FR" b="0" i="0" dirty="0">
              <a:solidFill>
                <a:srgbClr val="5A4441"/>
              </a:solidFill>
              <a:effectLst/>
              <a:latin typeface="YACgEa-oJH8_0"/>
            </a:endParaRPr>
          </a:p>
          <a:p>
            <a:pPr algn="just">
              <a:lnSpc>
                <a:spcPts val="2925"/>
              </a:lnSpc>
              <a:buFont typeface="Arial" panose="020B0604020202020204" pitchFamily="34" charset="0"/>
              <a:buChar char="•"/>
            </a:pPr>
            <a:r>
              <a:rPr lang="fr-FR" b="0" i="0" dirty="0">
                <a:solidFill>
                  <a:srgbClr val="5A4441"/>
                </a:solidFill>
                <a:effectLst/>
                <a:latin typeface="YACgEa-oJH8_0"/>
              </a:rPr>
              <a:t> Si tu ne sais pas comment créer ton mot de passe, rends-toi sur le site </a:t>
            </a:r>
            <a:r>
              <a:rPr lang="fr-FR" b="0" i="1" dirty="0">
                <a:solidFill>
                  <a:srgbClr val="0047FF"/>
                </a:solidFill>
                <a:effectLst/>
                <a:latin typeface="YACgEa-oJH8_0"/>
              </a:rPr>
              <a:t>www.cnil.fr/fr/generer-un-mot-de-passe-solide</a:t>
            </a:r>
          </a:p>
          <a:p>
            <a:pPr algn="just">
              <a:lnSpc>
                <a:spcPts val="2925"/>
              </a:lnSpc>
              <a:buFont typeface="Arial" panose="020B0604020202020204" pitchFamily="34" charset="0"/>
              <a:buNone/>
            </a:pPr>
            <a:endParaRPr lang="fr-FR" b="0" i="0" dirty="0">
              <a:solidFill>
                <a:srgbClr val="5A4441"/>
              </a:solidFill>
              <a:effectLst/>
              <a:latin typeface="YACgEa-oJH8_0"/>
            </a:endParaRPr>
          </a:p>
          <a:p>
            <a:pPr algn="just">
              <a:lnSpc>
                <a:spcPts val="2925"/>
              </a:lnSpc>
              <a:buFont typeface="Arial" panose="020B0604020202020204" pitchFamily="34" charset="0"/>
              <a:buChar char="•"/>
            </a:pPr>
            <a:r>
              <a:rPr lang="fr-FR" b="0" i="0" dirty="0">
                <a:solidFill>
                  <a:srgbClr val="5A4441"/>
                </a:solidFill>
                <a:effectLst/>
                <a:latin typeface="YACgEa-oJH8_0"/>
              </a:rPr>
              <a:t>Tu peux aussi te servir de </a:t>
            </a:r>
            <a:r>
              <a:rPr lang="fr-FR" b="1" i="0" dirty="0">
                <a:solidFill>
                  <a:srgbClr val="5A4441"/>
                </a:solidFill>
                <a:effectLst/>
                <a:latin typeface="YACgEa-oJH8_0"/>
              </a:rPr>
              <a:t>Keepass2</a:t>
            </a:r>
            <a:r>
              <a:rPr lang="fr-FR" b="0" i="0" dirty="0">
                <a:solidFill>
                  <a:srgbClr val="5A4441"/>
                </a:solidFill>
                <a:effectLst/>
                <a:latin typeface="YACgEa-oJH8_0"/>
              </a:rPr>
              <a:t>, le </a:t>
            </a:r>
            <a:r>
              <a:rPr lang="fr-FR" b="1" i="0" dirty="0">
                <a:solidFill>
                  <a:srgbClr val="5A4441"/>
                </a:solidFill>
                <a:effectLst/>
                <a:latin typeface="YACgEa-oJH8_0"/>
              </a:rPr>
              <a:t>gestionnaire de mots de passe</a:t>
            </a:r>
            <a:r>
              <a:rPr lang="fr-FR" b="0" i="0" dirty="0">
                <a:solidFill>
                  <a:srgbClr val="5A4441"/>
                </a:solidFill>
                <a:effectLst/>
                <a:latin typeface="YACgEa-oJH8_0"/>
              </a:rPr>
              <a:t> gratuit, installé sur ton ordinateur</a:t>
            </a:r>
          </a:p>
          <a:p>
            <a:endParaRPr lang="fr-FR" dirty="0"/>
          </a:p>
        </p:txBody>
      </p:sp>
      <p:sp>
        <p:nvSpPr>
          <p:cNvPr id="4" name="Espace réservé du numéro de diapositive 3">
            <a:extLst>
              <a:ext uri="{FF2B5EF4-FFF2-40B4-BE49-F238E27FC236}">
                <a16:creationId xmlns:a16="http://schemas.microsoft.com/office/drawing/2014/main" id="{055B6B0F-61CA-1044-C965-E818DBB5F353}"/>
              </a:ext>
            </a:extLst>
          </p:cNvPr>
          <p:cNvSpPr>
            <a:spLocks noGrp="1"/>
          </p:cNvSpPr>
          <p:nvPr>
            <p:ph type="sldNum" sz="quarter" idx="5"/>
          </p:nvPr>
        </p:nvSpPr>
        <p:spPr/>
        <p:txBody>
          <a:bodyPr/>
          <a:lstStyle/>
          <a:p>
            <a:fld id="{CD3A13C4-B785-49C7-8AB0-37ACAA3D758E}" type="slidenum">
              <a:rPr lang="fr-FR" smtClean="0"/>
              <a:t>10</a:t>
            </a:fld>
            <a:endParaRPr lang="fr-FR"/>
          </a:p>
        </p:txBody>
      </p:sp>
    </p:spTree>
    <p:extLst>
      <p:ext uri="{BB962C8B-B14F-4D97-AF65-F5344CB8AC3E}">
        <p14:creationId xmlns:p14="http://schemas.microsoft.com/office/powerpoint/2010/main" val="9014355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59088-06D6-C14C-81E3-0A75A9A2AB3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A893BC1-ABDA-524F-AC33-858B22AF6E8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3E3CA1E-717B-A0C1-9EF6-84FA966B82F5}"/>
              </a:ext>
            </a:extLst>
          </p:cNvPr>
          <p:cNvSpPr>
            <a:spLocks noGrp="1"/>
          </p:cNvSpPr>
          <p:nvPr>
            <p:ph type="body" idx="1"/>
          </p:nvPr>
        </p:nvSpPr>
        <p:spPr/>
        <p:txBody>
          <a:bodyPr/>
          <a:lstStyle/>
          <a:p>
            <a:r>
              <a:rPr lang="fr-FR" sz="1200" b="1" i="0" u="none" strike="noStrike" kern="1200" dirty="0">
                <a:solidFill>
                  <a:schemeClr val="tx1"/>
                </a:solidFill>
                <a:effectLst/>
                <a:latin typeface="+mn-lt"/>
                <a:ea typeface="+mn-ea"/>
                <a:cs typeface="+mn-cs"/>
              </a:rPr>
              <a:t>Le Pack Logiciels</a:t>
            </a:r>
            <a:r>
              <a:rPr lang="fr-FR" sz="1200" b="0" i="0" u="none" strike="noStrike" kern="1200" dirty="0">
                <a:solidFill>
                  <a:schemeClr val="tx1"/>
                </a:solidFill>
                <a:effectLst/>
                <a:latin typeface="+mn-lt"/>
                <a:ea typeface="+mn-ea"/>
                <a:cs typeface="+mn-cs"/>
              </a:rPr>
              <a:t> est, dans sa nouvelle version, une plateforme en ligne qui te permet de découvrir des logiciels libres pouvant te servir pour ta scolarité et tes projets professionnels ou personnels.</a:t>
            </a:r>
          </a:p>
          <a:p>
            <a:endParaRPr lang="fr-FR"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dirty="0">
                <a:effectLst/>
                <a:latin typeface="YACgEa-oJH8_0"/>
              </a:rPr>
              <a:t>C’est une série de logiciels libres de droit que vous pouvez installer sur votre ordinateur.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i="0" dirty="0">
              <a:effectLst/>
              <a:latin typeface="YACgEa-oJH8_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dirty="0">
                <a:effectLst/>
                <a:latin typeface="YACgEa-oJH8_0"/>
              </a:rPr>
              <a:t>Le raccourci se trouve sur le bureau.</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dirty="0">
                <a:effectLst/>
                <a:latin typeface="YACgEa-oJH8_0"/>
              </a:rPr>
              <a:t>Ouvre le Pack Logiciels, identifie les logiciels que tu veux utiliser puis laisse-toi guider !</a:t>
            </a:r>
          </a:p>
          <a:p>
            <a:endParaRPr lang="fr-FR" dirty="0"/>
          </a:p>
        </p:txBody>
      </p:sp>
      <p:sp>
        <p:nvSpPr>
          <p:cNvPr id="4" name="Espace réservé du numéro de diapositive 3">
            <a:extLst>
              <a:ext uri="{FF2B5EF4-FFF2-40B4-BE49-F238E27FC236}">
                <a16:creationId xmlns:a16="http://schemas.microsoft.com/office/drawing/2014/main" id="{181FA83E-7146-F856-C07A-D84CD850124C}"/>
              </a:ext>
            </a:extLst>
          </p:cNvPr>
          <p:cNvSpPr>
            <a:spLocks noGrp="1"/>
          </p:cNvSpPr>
          <p:nvPr>
            <p:ph type="sldNum" sz="quarter" idx="5"/>
          </p:nvPr>
        </p:nvSpPr>
        <p:spPr/>
        <p:txBody>
          <a:bodyPr/>
          <a:lstStyle/>
          <a:p>
            <a:fld id="{CD3A13C4-B785-49C7-8AB0-37ACAA3D758E}" type="slidenum">
              <a:rPr lang="fr-FR" smtClean="0"/>
              <a:t>11</a:t>
            </a:fld>
            <a:endParaRPr lang="fr-FR"/>
          </a:p>
        </p:txBody>
      </p:sp>
    </p:spTree>
    <p:extLst>
      <p:ext uri="{BB962C8B-B14F-4D97-AF65-F5344CB8AC3E}">
        <p14:creationId xmlns:p14="http://schemas.microsoft.com/office/powerpoint/2010/main" val="2826642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82513-3061-883E-CA71-CE08AD3BB9D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794E86D-AD52-9B23-D6BA-4AA016A54B7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24D3CB3-632B-78BD-66B6-EEEFF6F14613}"/>
              </a:ext>
            </a:extLst>
          </p:cNvPr>
          <p:cNvSpPr>
            <a:spLocks noGrp="1"/>
          </p:cNvSpPr>
          <p:nvPr>
            <p:ph type="body" idx="1"/>
          </p:nvPr>
        </p:nvSpPr>
        <p:spPr/>
        <p:txBody>
          <a:bodyPr/>
          <a:lstStyle/>
          <a:p>
            <a:r>
              <a:rPr lang="fr-FR" dirty="0"/>
              <a:t>Montrer le chemin d’accès : ENT - logo pour retrouver toutes les applications - </a:t>
            </a:r>
            <a:r>
              <a:rPr lang="fr-FR" dirty="0" err="1"/>
              <a:t>Médiacentre</a:t>
            </a:r>
            <a:r>
              <a:rPr lang="fr-FR" dirty="0"/>
              <a:t>.</a:t>
            </a:r>
          </a:p>
          <a:p>
            <a:r>
              <a:rPr lang="fr-FR" dirty="0"/>
              <a:t>Expliquer qu’il est parfois nécessaire de cliquer sur « Afficher tout » (en haut).</a:t>
            </a:r>
          </a:p>
          <a:p>
            <a:endParaRPr lang="fr-FR" dirty="0"/>
          </a:p>
          <a:p>
            <a:r>
              <a:rPr lang="fr-FR" dirty="0"/>
              <a:t>Conseil pour préparer votre atelier de restitution : prenez une ou deux ressources par personne puis testez cette ressource.</a:t>
            </a:r>
          </a:p>
          <a:p>
            <a:endParaRPr lang="fr-FR" dirty="0"/>
          </a:p>
        </p:txBody>
      </p:sp>
      <p:sp>
        <p:nvSpPr>
          <p:cNvPr id="4" name="Espace réservé du numéro de diapositive 3">
            <a:extLst>
              <a:ext uri="{FF2B5EF4-FFF2-40B4-BE49-F238E27FC236}">
                <a16:creationId xmlns:a16="http://schemas.microsoft.com/office/drawing/2014/main" id="{D544AAF1-8A43-8653-B78F-9765C627E5A4}"/>
              </a:ext>
            </a:extLst>
          </p:cNvPr>
          <p:cNvSpPr>
            <a:spLocks noGrp="1"/>
          </p:cNvSpPr>
          <p:nvPr>
            <p:ph type="sldNum" sz="quarter" idx="5"/>
          </p:nvPr>
        </p:nvSpPr>
        <p:spPr/>
        <p:txBody>
          <a:bodyPr/>
          <a:lstStyle/>
          <a:p>
            <a:fld id="{CD3A13C4-B785-49C7-8AB0-37ACAA3D758E}" type="slidenum">
              <a:rPr lang="fr-FR" smtClean="0"/>
              <a:t>12</a:t>
            </a:fld>
            <a:endParaRPr lang="fr-FR"/>
          </a:p>
        </p:txBody>
      </p:sp>
    </p:spTree>
    <p:extLst>
      <p:ext uri="{BB962C8B-B14F-4D97-AF65-F5344CB8AC3E}">
        <p14:creationId xmlns:p14="http://schemas.microsoft.com/office/powerpoint/2010/main" val="6443398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8C8F8-1E18-4E53-2F2E-12B6AAD13A8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E8163D8-18AE-5CB1-4CAC-978FA7F454F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28CC85D-04A0-6764-B348-5C63F5F38BC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Conseil pour préparer votre atelier de restitution :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dirty="0"/>
              <a:t>prenez une ou deux ressources par personne puis testez cette ressource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dirty="0"/>
              <a:t>allez directement sur la ressource pour montrer son utilité et son fonctionnement</a:t>
            </a:r>
          </a:p>
          <a:p>
            <a:endParaRPr lang="fr-FR" dirty="0"/>
          </a:p>
          <a:p>
            <a:r>
              <a:rPr lang="fr-FR" dirty="0"/>
              <a:t>Attention : enlever les ressources qui ne sont pas proposées dans l’établissement !</a:t>
            </a:r>
          </a:p>
          <a:p>
            <a:endParaRPr lang="fr-FR" dirty="0"/>
          </a:p>
          <a:p>
            <a:r>
              <a:rPr lang="fr-FR" dirty="0"/>
              <a:t>Montrer le chemin d’accès : ENT - logo pour retrouver toutes les applications - </a:t>
            </a:r>
            <a:r>
              <a:rPr lang="fr-FR" dirty="0" err="1"/>
              <a:t>Médiacentre</a:t>
            </a:r>
            <a:r>
              <a:rPr lang="fr-FR" dirty="0"/>
              <a:t>.</a:t>
            </a:r>
          </a:p>
          <a:p>
            <a:r>
              <a:rPr lang="fr-FR" dirty="0"/>
              <a:t>Expliquer qu’il est parfois nécessaire de cliquer sur « Afficher tout » (en haut).</a:t>
            </a:r>
          </a:p>
        </p:txBody>
      </p:sp>
      <p:sp>
        <p:nvSpPr>
          <p:cNvPr id="4" name="Espace réservé du numéro de diapositive 3">
            <a:extLst>
              <a:ext uri="{FF2B5EF4-FFF2-40B4-BE49-F238E27FC236}">
                <a16:creationId xmlns:a16="http://schemas.microsoft.com/office/drawing/2014/main" id="{9624F7CD-A00C-B865-C324-117A80AF70F0}"/>
              </a:ext>
            </a:extLst>
          </p:cNvPr>
          <p:cNvSpPr>
            <a:spLocks noGrp="1"/>
          </p:cNvSpPr>
          <p:nvPr>
            <p:ph type="sldNum" sz="quarter" idx="5"/>
          </p:nvPr>
        </p:nvSpPr>
        <p:spPr/>
        <p:txBody>
          <a:bodyPr/>
          <a:lstStyle/>
          <a:p>
            <a:fld id="{CD3A13C4-B785-49C7-8AB0-37ACAA3D758E}" type="slidenum">
              <a:rPr lang="fr-FR" smtClean="0"/>
              <a:t>13</a:t>
            </a:fld>
            <a:endParaRPr lang="fr-FR"/>
          </a:p>
        </p:txBody>
      </p:sp>
    </p:spTree>
    <p:extLst>
      <p:ext uri="{BB962C8B-B14F-4D97-AF65-F5344CB8AC3E}">
        <p14:creationId xmlns:p14="http://schemas.microsoft.com/office/powerpoint/2010/main" val="12032961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AF674-2E39-4688-AFFB-4BD34D10BE7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7E66D48-64F3-723C-E403-FFD5AA1FE8D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6DA24B5-61B2-8788-A92B-FEF25120C114}"/>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1747C50F-4922-5A7B-B000-69E6DC4121D1}"/>
              </a:ext>
            </a:extLst>
          </p:cNvPr>
          <p:cNvSpPr>
            <a:spLocks noGrp="1"/>
          </p:cNvSpPr>
          <p:nvPr>
            <p:ph type="sldNum" sz="quarter" idx="5"/>
          </p:nvPr>
        </p:nvSpPr>
        <p:spPr/>
        <p:txBody>
          <a:bodyPr/>
          <a:lstStyle/>
          <a:p>
            <a:fld id="{CD3A13C4-B785-49C7-8AB0-37ACAA3D758E}" type="slidenum">
              <a:rPr lang="fr-FR" smtClean="0"/>
              <a:t>14</a:t>
            </a:fld>
            <a:endParaRPr lang="fr-FR"/>
          </a:p>
        </p:txBody>
      </p:sp>
    </p:spTree>
    <p:extLst>
      <p:ext uri="{BB962C8B-B14F-4D97-AF65-F5344CB8AC3E}">
        <p14:creationId xmlns:p14="http://schemas.microsoft.com/office/powerpoint/2010/main" val="3027726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Voici, pour rappel, la fiche récapitulative.</a:t>
            </a:r>
          </a:p>
        </p:txBody>
      </p:sp>
      <p:sp>
        <p:nvSpPr>
          <p:cNvPr id="4" name="Espace réservé du numéro de diapositive 3"/>
          <p:cNvSpPr>
            <a:spLocks noGrp="1"/>
          </p:cNvSpPr>
          <p:nvPr>
            <p:ph type="sldNum" sz="quarter" idx="5"/>
          </p:nvPr>
        </p:nvSpPr>
        <p:spPr/>
        <p:txBody>
          <a:bodyPr/>
          <a:lstStyle/>
          <a:p>
            <a:fld id="{CD3A13C4-B785-49C7-8AB0-37ACAA3D758E}" type="slidenum">
              <a:rPr lang="fr-FR" smtClean="0"/>
              <a:t>15</a:t>
            </a:fld>
            <a:endParaRPr lang="fr-FR"/>
          </a:p>
        </p:txBody>
      </p:sp>
    </p:spTree>
    <p:extLst>
      <p:ext uri="{BB962C8B-B14F-4D97-AF65-F5344CB8AC3E}">
        <p14:creationId xmlns:p14="http://schemas.microsoft.com/office/powerpoint/2010/main" val="39596307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8" name="Picture 3" descr="Arrière-plan abstrait triangulaire">
            <a:extLst>
              <a:ext uri="{FF2B5EF4-FFF2-40B4-BE49-F238E27FC236}">
                <a16:creationId xmlns:a16="http://schemas.microsoft.com/office/drawing/2014/main" id="{9440F23C-BEF1-34B0-2A98-3E465E8BD9DC}"/>
              </a:ext>
            </a:extLst>
          </p:cNvPr>
          <p:cNvPicPr>
            <a:picLocks noChangeAspect="1"/>
          </p:cNvPicPr>
          <p:nvPr userDrawn="1"/>
        </p:nvPicPr>
        <p:blipFill rotWithShape="1">
          <a:blip r:embed="rId2"/>
          <a:srcRect l="22886" r="29647" b="-1"/>
          <a:stretch/>
        </p:blipFill>
        <p:spPr>
          <a:xfrm>
            <a:off x="1" y="10"/>
            <a:ext cx="4038599" cy="6857989"/>
          </a:xfrm>
          <a:prstGeom prst="rect">
            <a:avLst/>
          </a:prstGeom>
        </p:spPr>
      </p:pic>
      <p:sp>
        <p:nvSpPr>
          <p:cNvPr id="2" name="Titre 1">
            <a:extLst>
              <a:ext uri="{FF2B5EF4-FFF2-40B4-BE49-F238E27FC236}">
                <a16:creationId xmlns:a16="http://schemas.microsoft.com/office/drawing/2014/main" id="{CA924305-FC8D-790A-1804-48551D812C00}"/>
              </a:ext>
            </a:extLst>
          </p:cNvPr>
          <p:cNvSpPr>
            <a:spLocks noGrp="1"/>
          </p:cNvSpPr>
          <p:nvPr>
            <p:ph type="ctrTitle"/>
          </p:nvPr>
        </p:nvSpPr>
        <p:spPr>
          <a:xfrm>
            <a:off x="4763068" y="1122363"/>
            <a:ext cx="7428931" cy="2387600"/>
          </a:xfrm>
        </p:spPr>
        <p:txBody>
          <a:bodyPr anchor="b"/>
          <a:lstStyle>
            <a:lvl1pPr algn="l">
              <a:defRPr sz="6000"/>
            </a:lvl1pPr>
          </a:lstStyle>
          <a:p>
            <a:r>
              <a:rPr lang="fr-FR"/>
              <a:t>Modifiez le style du titre</a:t>
            </a:r>
          </a:p>
        </p:txBody>
      </p:sp>
      <p:sp>
        <p:nvSpPr>
          <p:cNvPr id="3" name="Sous-titre 2">
            <a:extLst>
              <a:ext uri="{FF2B5EF4-FFF2-40B4-BE49-F238E27FC236}">
                <a16:creationId xmlns:a16="http://schemas.microsoft.com/office/drawing/2014/main" id="{00346DBF-7EC5-2C8F-4C6A-64EBB544B4BA}"/>
              </a:ext>
            </a:extLst>
          </p:cNvPr>
          <p:cNvSpPr>
            <a:spLocks noGrp="1"/>
          </p:cNvSpPr>
          <p:nvPr>
            <p:ph type="subTitle" idx="1"/>
          </p:nvPr>
        </p:nvSpPr>
        <p:spPr>
          <a:xfrm>
            <a:off x="4763069" y="3602038"/>
            <a:ext cx="7428929"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5" name="Espace réservé du pied de page 4">
            <a:extLst>
              <a:ext uri="{FF2B5EF4-FFF2-40B4-BE49-F238E27FC236}">
                <a16:creationId xmlns:a16="http://schemas.microsoft.com/office/drawing/2014/main" id="{AB71F958-DCC5-1C92-EE2A-8CE79BB877C9}"/>
              </a:ext>
            </a:extLst>
          </p:cNvPr>
          <p:cNvSpPr>
            <a:spLocks noGrp="1"/>
          </p:cNvSpPr>
          <p:nvPr>
            <p:ph type="ftr" sz="quarter" idx="11"/>
          </p:nvPr>
        </p:nvSpPr>
        <p:spPr>
          <a:xfrm>
            <a:off x="4763068" y="6356350"/>
            <a:ext cx="3390332" cy="365125"/>
          </a:xfrm>
        </p:spPr>
        <p:txBody>
          <a:bodyPr/>
          <a:lstStyle/>
          <a:p>
            <a:endParaRPr lang="en-US"/>
          </a:p>
        </p:txBody>
      </p:sp>
      <p:sp>
        <p:nvSpPr>
          <p:cNvPr id="6" name="Espace réservé du numéro de diapositive 5">
            <a:extLst>
              <a:ext uri="{FF2B5EF4-FFF2-40B4-BE49-F238E27FC236}">
                <a16:creationId xmlns:a16="http://schemas.microsoft.com/office/drawing/2014/main" id="{9E3A1881-D6FB-32BC-0321-41A560FA8246}"/>
              </a:ext>
            </a:extLst>
          </p:cNvPr>
          <p:cNvSpPr>
            <a:spLocks noGrp="1"/>
          </p:cNvSpPr>
          <p:nvPr>
            <p:ph type="sldNum" sz="quarter" idx="12"/>
          </p:nvPr>
        </p:nvSpPr>
        <p:spPr>
          <a:xfrm>
            <a:off x="9320286" y="6356350"/>
            <a:ext cx="2743200" cy="365125"/>
          </a:xfrm>
        </p:spPr>
        <p:txBody>
          <a:bodyPr/>
          <a:lstStyle/>
          <a:p>
            <a:fld id="{87E7843D-FF13-4365-9478-9625B70A2705}" type="slidenum">
              <a:rPr lang="en-US" smtClean="0"/>
              <a:t>‹#›</a:t>
            </a:fld>
            <a:endParaRPr lang="en-US"/>
          </a:p>
        </p:txBody>
      </p:sp>
      <p:pic>
        <p:nvPicPr>
          <p:cNvPr id="7" name="Image 6" descr="Une image contenant texte, logo, Graphique, Police&#10;&#10;Description générée automatiquement">
            <a:extLst>
              <a:ext uri="{FF2B5EF4-FFF2-40B4-BE49-F238E27FC236}">
                <a16:creationId xmlns:a16="http://schemas.microsoft.com/office/drawing/2014/main" id="{B579E352-2AF0-D559-4C56-7823FF9BC56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349875"/>
            <a:ext cx="1835848" cy="1538900"/>
          </a:xfrm>
          <a:prstGeom prst="rect">
            <a:avLst/>
          </a:prstGeom>
        </p:spPr>
      </p:pic>
    </p:spTree>
    <p:extLst>
      <p:ext uri="{BB962C8B-B14F-4D97-AF65-F5344CB8AC3E}">
        <p14:creationId xmlns:p14="http://schemas.microsoft.com/office/powerpoint/2010/main" val="235056038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F45F87-EB94-FE0D-623F-F674FF25181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9395ECD-B5FF-83D6-B4EE-ED2185C3D9AB}"/>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EC5B169-13FE-A274-C016-8EB3D71DC6B4}"/>
              </a:ext>
            </a:extLst>
          </p:cNvPr>
          <p:cNvSpPr>
            <a:spLocks noGrp="1"/>
          </p:cNvSpPr>
          <p:nvPr>
            <p:ph type="dt" sz="half" idx="10"/>
          </p:nvPr>
        </p:nvSpPr>
        <p:spPr/>
        <p:txBody>
          <a:bodyPr/>
          <a:lstStyle/>
          <a:p>
            <a:fld id="{E31BA835-12AC-4E8F-955A-EA3F4DE2791F}" type="datetime1">
              <a:rPr lang="en-US" smtClean="0"/>
              <a:t>11/26/2025</a:t>
            </a:fld>
            <a:endParaRPr lang="en-US"/>
          </a:p>
        </p:txBody>
      </p:sp>
      <p:sp>
        <p:nvSpPr>
          <p:cNvPr id="5" name="Espace réservé du pied de page 4">
            <a:extLst>
              <a:ext uri="{FF2B5EF4-FFF2-40B4-BE49-F238E27FC236}">
                <a16:creationId xmlns:a16="http://schemas.microsoft.com/office/drawing/2014/main" id="{F494D344-3009-04C0-C207-FDFFAB44B3F5}"/>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DCAA0DA5-FFCB-6B67-007E-7901AC583556}"/>
              </a:ext>
            </a:extLst>
          </p:cNvPr>
          <p:cNvSpPr>
            <a:spLocks noGrp="1"/>
          </p:cNvSpPr>
          <p:nvPr>
            <p:ph type="sldNum" sz="quarter" idx="12"/>
          </p:nvPr>
        </p:nvSpPr>
        <p:spPr/>
        <p:txBody>
          <a:bodyPr/>
          <a:lstStyle/>
          <a:p>
            <a:fld id="{87E7843D-FF13-4365-9478-9625B70A2705}" type="slidenum">
              <a:rPr lang="en-US" smtClean="0"/>
              <a:t>‹#›</a:t>
            </a:fld>
            <a:endParaRPr lang="en-US"/>
          </a:p>
        </p:txBody>
      </p:sp>
      <p:pic>
        <p:nvPicPr>
          <p:cNvPr id="8" name="Picture 3" descr="Arrière-plan abstrait triangulaire">
            <a:extLst>
              <a:ext uri="{FF2B5EF4-FFF2-40B4-BE49-F238E27FC236}">
                <a16:creationId xmlns:a16="http://schemas.microsoft.com/office/drawing/2014/main" id="{9FE9600E-415B-6B0A-0812-68DBFE7FED0C}"/>
              </a:ext>
            </a:extLst>
          </p:cNvPr>
          <p:cNvPicPr>
            <a:picLocks noChangeAspect="1"/>
          </p:cNvPicPr>
          <p:nvPr userDrawn="1"/>
        </p:nvPicPr>
        <p:blipFill rotWithShape="1">
          <a:blip r:embed="rId2"/>
          <a:srcRect t="85372" r="-1125" b="-928"/>
          <a:stretch/>
        </p:blipFill>
        <p:spPr>
          <a:xfrm>
            <a:off x="-1" y="6213800"/>
            <a:ext cx="12334567" cy="826897"/>
          </a:xfrm>
          <a:prstGeom prst="rect">
            <a:avLst/>
          </a:prstGeom>
        </p:spPr>
      </p:pic>
    </p:spTree>
    <p:extLst>
      <p:ext uri="{BB962C8B-B14F-4D97-AF65-F5344CB8AC3E}">
        <p14:creationId xmlns:p14="http://schemas.microsoft.com/office/powerpoint/2010/main" val="159733259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6F6145-7776-2944-4D79-8F9BBDF501A4}"/>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79FD92D8-7F3F-D01B-E058-565D540E72E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F6B5D6F-A5AC-B8B0-DCB9-703DCC273536}"/>
              </a:ext>
            </a:extLst>
          </p:cNvPr>
          <p:cNvSpPr>
            <a:spLocks noGrp="1"/>
          </p:cNvSpPr>
          <p:nvPr>
            <p:ph type="dt" sz="half" idx="10"/>
          </p:nvPr>
        </p:nvSpPr>
        <p:spPr/>
        <p:txBody>
          <a:bodyPr/>
          <a:lstStyle/>
          <a:p>
            <a:fld id="{E31BA835-12AC-4E8F-955A-EA3F4DE2791F}" type="datetime1">
              <a:rPr lang="en-US" smtClean="0"/>
              <a:t>11/26/2025</a:t>
            </a:fld>
            <a:endParaRPr lang="en-US"/>
          </a:p>
        </p:txBody>
      </p:sp>
      <p:sp>
        <p:nvSpPr>
          <p:cNvPr id="5" name="Espace réservé du pied de page 4">
            <a:extLst>
              <a:ext uri="{FF2B5EF4-FFF2-40B4-BE49-F238E27FC236}">
                <a16:creationId xmlns:a16="http://schemas.microsoft.com/office/drawing/2014/main" id="{D1BAC9C5-0B26-D1DA-839C-4384303CDCE7}"/>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C109F8EE-52AE-5D3C-BC5E-AA06270DDB18}"/>
              </a:ext>
            </a:extLst>
          </p:cNvPr>
          <p:cNvSpPr>
            <a:spLocks noGrp="1"/>
          </p:cNvSpPr>
          <p:nvPr>
            <p:ph type="sldNum" sz="quarter" idx="12"/>
          </p:nvPr>
        </p:nvSpPr>
        <p:spPr/>
        <p:txBody>
          <a:bodyPr/>
          <a:lstStyle/>
          <a:p>
            <a:fld id="{87E7843D-FF13-4365-9478-9625B70A2705}" type="slidenum">
              <a:rPr lang="en-US" smtClean="0"/>
              <a:t>‹#›</a:t>
            </a:fld>
            <a:endParaRPr lang="en-US"/>
          </a:p>
        </p:txBody>
      </p:sp>
      <p:pic>
        <p:nvPicPr>
          <p:cNvPr id="9" name="Image 8" descr="Une image contenant texte, Graphique, Police, affiche&#10;&#10;Description générée automatiquement">
            <a:extLst>
              <a:ext uri="{FF2B5EF4-FFF2-40B4-BE49-F238E27FC236}">
                <a16:creationId xmlns:a16="http://schemas.microsoft.com/office/drawing/2014/main" id="{4D912E3D-59CC-6B1B-3A8B-B163B13B41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86" y="6283420"/>
            <a:ext cx="690597" cy="652958"/>
          </a:xfrm>
          <a:prstGeom prst="rect">
            <a:avLst/>
          </a:prstGeom>
        </p:spPr>
      </p:pic>
      <p:pic>
        <p:nvPicPr>
          <p:cNvPr id="8" name="Picture 3" descr="Arrière-plan abstrait triangulaire">
            <a:extLst>
              <a:ext uri="{FF2B5EF4-FFF2-40B4-BE49-F238E27FC236}">
                <a16:creationId xmlns:a16="http://schemas.microsoft.com/office/drawing/2014/main" id="{C2C77737-6A9E-853F-6B37-D4D23D5E0740}"/>
              </a:ext>
            </a:extLst>
          </p:cNvPr>
          <p:cNvPicPr>
            <a:picLocks noChangeAspect="1"/>
          </p:cNvPicPr>
          <p:nvPr userDrawn="1"/>
        </p:nvPicPr>
        <p:blipFill rotWithShape="1">
          <a:blip r:embed="rId3"/>
          <a:srcRect t="85372" r="-1125" b="-928"/>
          <a:stretch/>
        </p:blipFill>
        <p:spPr>
          <a:xfrm>
            <a:off x="-1" y="6213800"/>
            <a:ext cx="12334567" cy="826897"/>
          </a:xfrm>
          <a:prstGeom prst="rect">
            <a:avLst/>
          </a:prstGeom>
        </p:spPr>
      </p:pic>
    </p:spTree>
    <p:extLst>
      <p:ext uri="{BB962C8B-B14F-4D97-AF65-F5344CB8AC3E}">
        <p14:creationId xmlns:p14="http://schemas.microsoft.com/office/powerpoint/2010/main" val="173582132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16175F-2C95-33FF-5A35-B6750E8400D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7451C50-D9C9-DBAD-EB03-A2A38C866DDC}"/>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A0D84564-FE5C-436A-260E-C020F88B2EEB}"/>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187A07B-FE57-B3FC-8152-D1FA896EF4F6}"/>
              </a:ext>
            </a:extLst>
          </p:cNvPr>
          <p:cNvSpPr>
            <a:spLocks noGrp="1"/>
          </p:cNvSpPr>
          <p:nvPr>
            <p:ph type="dt" sz="half" idx="10"/>
          </p:nvPr>
        </p:nvSpPr>
        <p:spPr/>
        <p:txBody>
          <a:bodyPr/>
          <a:lstStyle/>
          <a:p>
            <a:fld id="{E31BA835-12AC-4E8F-955A-EA3F4DE2791F}" type="datetime1">
              <a:rPr lang="en-US" smtClean="0"/>
              <a:t>11/26/2025</a:t>
            </a:fld>
            <a:endParaRPr lang="en-US"/>
          </a:p>
        </p:txBody>
      </p:sp>
      <p:sp>
        <p:nvSpPr>
          <p:cNvPr id="6" name="Espace réservé du pied de page 5">
            <a:extLst>
              <a:ext uri="{FF2B5EF4-FFF2-40B4-BE49-F238E27FC236}">
                <a16:creationId xmlns:a16="http://schemas.microsoft.com/office/drawing/2014/main" id="{90E29CA6-C4FF-BE00-3B79-36062363A889}"/>
              </a:ext>
            </a:extLst>
          </p:cNvPr>
          <p:cNvSpPr>
            <a:spLocks noGrp="1"/>
          </p:cNvSpPr>
          <p:nvPr>
            <p:ph type="ftr" sz="quarter" idx="11"/>
          </p:nvPr>
        </p:nvSpPr>
        <p:spPr/>
        <p:txBody>
          <a:bodyPr/>
          <a:lstStyle/>
          <a:p>
            <a:endParaRPr lang="en-US"/>
          </a:p>
        </p:txBody>
      </p:sp>
      <p:sp>
        <p:nvSpPr>
          <p:cNvPr id="7" name="Espace réservé du numéro de diapositive 6">
            <a:extLst>
              <a:ext uri="{FF2B5EF4-FFF2-40B4-BE49-F238E27FC236}">
                <a16:creationId xmlns:a16="http://schemas.microsoft.com/office/drawing/2014/main" id="{64094D7C-5669-F17C-AE3F-8A8BE6BB5CB7}"/>
              </a:ext>
            </a:extLst>
          </p:cNvPr>
          <p:cNvSpPr>
            <a:spLocks noGrp="1"/>
          </p:cNvSpPr>
          <p:nvPr>
            <p:ph type="sldNum" sz="quarter" idx="12"/>
          </p:nvPr>
        </p:nvSpPr>
        <p:spPr/>
        <p:txBody>
          <a:bodyPr/>
          <a:lstStyle/>
          <a:p>
            <a:fld id="{87E7843D-FF13-4365-9478-9625B70A2705}" type="slidenum">
              <a:rPr lang="en-US" smtClean="0"/>
              <a:t>‹#›</a:t>
            </a:fld>
            <a:endParaRPr lang="en-US"/>
          </a:p>
        </p:txBody>
      </p:sp>
      <p:pic>
        <p:nvPicPr>
          <p:cNvPr id="9" name="Image 8" descr="Une image contenant texte, Graphique, Police, affiche&#10;&#10;Description générée automatiquement">
            <a:extLst>
              <a:ext uri="{FF2B5EF4-FFF2-40B4-BE49-F238E27FC236}">
                <a16:creationId xmlns:a16="http://schemas.microsoft.com/office/drawing/2014/main" id="{292C7074-0D63-2D07-6940-FE90DB5EE07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86" y="6283420"/>
            <a:ext cx="690597" cy="652958"/>
          </a:xfrm>
          <a:prstGeom prst="rect">
            <a:avLst/>
          </a:prstGeom>
        </p:spPr>
      </p:pic>
      <p:pic>
        <p:nvPicPr>
          <p:cNvPr id="10" name="Picture 3" descr="Arrière-plan abstrait triangulaire">
            <a:extLst>
              <a:ext uri="{FF2B5EF4-FFF2-40B4-BE49-F238E27FC236}">
                <a16:creationId xmlns:a16="http://schemas.microsoft.com/office/drawing/2014/main" id="{520A2795-A32B-FF7A-21F6-B54226CEEE74}"/>
              </a:ext>
            </a:extLst>
          </p:cNvPr>
          <p:cNvPicPr>
            <a:picLocks noChangeAspect="1"/>
          </p:cNvPicPr>
          <p:nvPr userDrawn="1"/>
        </p:nvPicPr>
        <p:blipFill rotWithShape="1">
          <a:blip r:embed="rId3"/>
          <a:srcRect t="85372" r="-1125" b="-928"/>
          <a:stretch/>
        </p:blipFill>
        <p:spPr>
          <a:xfrm>
            <a:off x="-1" y="6213800"/>
            <a:ext cx="12334567" cy="826897"/>
          </a:xfrm>
          <a:prstGeom prst="rect">
            <a:avLst/>
          </a:prstGeom>
        </p:spPr>
      </p:pic>
    </p:spTree>
    <p:extLst>
      <p:ext uri="{BB962C8B-B14F-4D97-AF65-F5344CB8AC3E}">
        <p14:creationId xmlns:p14="http://schemas.microsoft.com/office/powerpoint/2010/main" val="421555206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41034F-2ACC-05DB-4808-6C992E25FD76}"/>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7600AED-B214-4803-6074-B5B59FB7CA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9B9BB21-94D4-2BEE-7700-F865BD75D3FE}"/>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EC681CB-7C34-3F73-19B2-BDBCCCCBD7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A45A17B-65A3-7A47-DDC1-9D65298D800F}"/>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55AB52F6-87CE-367D-0C9F-572153A5B183}"/>
              </a:ext>
            </a:extLst>
          </p:cNvPr>
          <p:cNvSpPr>
            <a:spLocks noGrp="1"/>
          </p:cNvSpPr>
          <p:nvPr>
            <p:ph type="dt" sz="half" idx="10"/>
          </p:nvPr>
        </p:nvSpPr>
        <p:spPr/>
        <p:txBody>
          <a:bodyPr/>
          <a:lstStyle/>
          <a:p>
            <a:fld id="{E31BA835-12AC-4E8F-955A-EA3F4DE2791F}" type="datetime1">
              <a:rPr lang="en-US" smtClean="0"/>
              <a:t>11/26/2025</a:t>
            </a:fld>
            <a:endParaRPr lang="en-US"/>
          </a:p>
        </p:txBody>
      </p:sp>
      <p:sp>
        <p:nvSpPr>
          <p:cNvPr id="8" name="Espace réservé du pied de page 7">
            <a:extLst>
              <a:ext uri="{FF2B5EF4-FFF2-40B4-BE49-F238E27FC236}">
                <a16:creationId xmlns:a16="http://schemas.microsoft.com/office/drawing/2014/main" id="{7DCED659-5640-1A14-150C-15CE9A1AC1BA}"/>
              </a:ext>
            </a:extLst>
          </p:cNvPr>
          <p:cNvSpPr>
            <a:spLocks noGrp="1"/>
          </p:cNvSpPr>
          <p:nvPr>
            <p:ph type="ftr" sz="quarter" idx="11"/>
          </p:nvPr>
        </p:nvSpPr>
        <p:spPr/>
        <p:txBody>
          <a:bodyPr/>
          <a:lstStyle/>
          <a:p>
            <a:endParaRPr lang="en-US"/>
          </a:p>
        </p:txBody>
      </p:sp>
      <p:sp>
        <p:nvSpPr>
          <p:cNvPr id="9" name="Espace réservé du numéro de diapositive 8">
            <a:extLst>
              <a:ext uri="{FF2B5EF4-FFF2-40B4-BE49-F238E27FC236}">
                <a16:creationId xmlns:a16="http://schemas.microsoft.com/office/drawing/2014/main" id="{25418D8F-EB72-4655-3F96-A775CB6276A4}"/>
              </a:ext>
            </a:extLst>
          </p:cNvPr>
          <p:cNvSpPr>
            <a:spLocks noGrp="1"/>
          </p:cNvSpPr>
          <p:nvPr>
            <p:ph type="sldNum" sz="quarter" idx="12"/>
          </p:nvPr>
        </p:nvSpPr>
        <p:spPr/>
        <p:txBody>
          <a:bodyPr/>
          <a:lstStyle/>
          <a:p>
            <a:fld id="{87E7843D-FF13-4365-9478-9625B70A2705}" type="slidenum">
              <a:rPr lang="en-US" smtClean="0"/>
              <a:t>‹#›</a:t>
            </a:fld>
            <a:endParaRPr lang="en-US"/>
          </a:p>
        </p:txBody>
      </p:sp>
      <p:pic>
        <p:nvPicPr>
          <p:cNvPr id="11" name="Image 10" descr="Une image contenant texte, Graphique, Police, affiche&#10;&#10;Description générée automatiquement">
            <a:extLst>
              <a:ext uri="{FF2B5EF4-FFF2-40B4-BE49-F238E27FC236}">
                <a16:creationId xmlns:a16="http://schemas.microsoft.com/office/drawing/2014/main" id="{5AB8F5EC-BDAE-E4FA-571C-DA2DC932DA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86" y="6283420"/>
            <a:ext cx="690597" cy="652958"/>
          </a:xfrm>
          <a:prstGeom prst="rect">
            <a:avLst/>
          </a:prstGeom>
        </p:spPr>
      </p:pic>
      <p:pic>
        <p:nvPicPr>
          <p:cNvPr id="12" name="Picture 3" descr="Arrière-plan abstrait triangulaire">
            <a:extLst>
              <a:ext uri="{FF2B5EF4-FFF2-40B4-BE49-F238E27FC236}">
                <a16:creationId xmlns:a16="http://schemas.microsoft.com/office/drawing/2014/main" id="{77123B7C-6761-6D56-735D-C6B1DCE1BE19}"/>
              </a:ext>
            </a:extLst>
          </p:cNvPr>
          <p:cNvPicPr>
            <a:picLocks noChangeAspect="1"/>
          </p:cNvPicPr>
          <p:nvPr userDrawn="1"/>
        </p:nvPicPr>
        <p:blipFill rotWithShape="1">
          <a:blip r:embed="rId3"/>
          <a:srcRect t="85372" r="-1125" b="-928"/>
          <a:stretch/>
        </p:blipFill>
        <p:spPr>
          <a:xfrm>
            <a:off x="-1" y="6213800"/>
            <a:ext cx="12334567" cy="826897"/>
          </a:xfrm>
          <a:prstGeom prst="rect">
            <a:avLst/>
          </a:prstGeom>
        </p:spPr>
      </p:pic>
    </p:spTree>
    <p:extLst>
      <p:ext uri="{BB962C8B-B14F-4D97-AF65-F5344CB8AC3E}">
        <p14:creationId xmlns:p14="http://schemas.microsoft.com/office/powerpoint/2010/main" val="3047952832"/>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13FCF3-D37E-5A52-1304-DAB3D331B49C}"/>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02BCD61-E00A-67D7-D2A9-5F9C45BD8F9B}"/>
              </a:ext>
            </a:extLst>
          </p:cNvPr>
          <p:cNvSpPr>
            <a:spLocks noGrp="1"/>
          </p:cNvSpPr>
          <p:nvPr>
            <p:ph type="dt" sz="half" idx="10"/>
          </p:nvPr>
        </p:nvSpPr>
        <p:spPr/>
        <p:txBody>
          <a:bodyPr/>
          <a:lstStyle/>
          <a:p>
            <a:fld id="{E31BA835-12AC-4E8F-955A-EA3F4DE2791F}" type="datetime1">
              <a:rPr lang="en-US" smtClean="0"/>
              <a:t>11/26/2025</a:t>
            </a:fld>
            <a:endParaRPr lang="en-US"/>
          </a:p>
        </p:txBody>
      </p:sp>
      <p:sp>
        <p:nvSpPr>
          <p:cNvPr id="4" name="Espace réservé du pied de page 3">
            <a:extLst>
              <a:ext uri="{FF2B5EF4-FFF2-40B4-BE49-F238E27FC236}">
                <a16:creationId xmlns:a16="http://schemas.microsoft.com/office/drawing/2014/main" id="{7107034D-8703-18E6-B3C1-A0F10E746B9B}"/>
              </a:ext>
            </a:extLst>
          </p:cNvPr>
          <p:cNvSpPr>
            <a:spLocks noGrp="1"/>
          </p:cNvSpPr>
          <p:nvPr>
            <p:ph type="ftr" sz="quarter" idx="11"/>
          </p:nvPr>
        </p:nvSpPr>
        <p:spPr/>
        <p:txBody>
          <a:bodyPr/>
          <a:lstStyle/>
          <a:p>
            <a:endParaRPr lang="en-US"/>
          </a:p>
        </p:txBody>
      </p:sp>
      <p:sp>
        <p:nvSpPr>
          <p:cNvPr id="5" name="Espace réservé du numéro de diapositive 4">
            <a:extLst>
              <a:ext uri="{FF2B5EF4-FFF2-40B4-BE49-F238E27FC236}">
                <a16:creationId xmlns:a16="http://schemas.microsoft.com/office/drawing/2014/main" id="{AD721DF9-408C-54F0-543F-251787738B2B}"/>
              </a:ext>
            </a:extLst>
          </p:cNvPr>
          <p:cNvSpPr>
            <a:spLocks noGrp="1"/>
          </p:cNvSpPr>
          <p:nvPr>
            <p:ph type="sldNum" sz="quarter" idx="12"/>
          </p:nvPr>
        </p:nvSpPr>
        <p:spPr/>
        <p:txBody>
          <a:bodyPr/>
          <a:lstStyle/>
          <a:p>
            <a:fld id="{87E7843D-FF13-4365-9478-9625B70A2705}" type="slidenum">
              <a:rPr lang="en-US" smtClean="0"/>
              <a:t>‹#›</a:t>
            </a:fld>
            <a:endParaRPr lang="en-US"/>
          </a:p>
        </p:txBody>
      </p:sp>
      <p:pic>
        <p:nvPicPr>
          <p:cNvPr id="7" name="Image 6" descr="Une image contenant texte, Graphique, Police, affiche&#10;&#10;Description générée automatiquement">
            <a:extLst>
              <a:ext uri="{FF2B5EF4-FFF2-40B4-BE49-F238E27FC236}">
                <a16:creationId xmlns:a16="http://schemas.microsoft.com/office/drawing/2014/main" id="{E7A714C5-608B-9C60-0F45-6A2C2F6302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86" y="6283420"/>
            <a:ext cx="690597" cy="652958"/>
          </a:xfrm>
          <a:prstGeom prst="rect">
            <a:avLst/>
          </a:prstGeom>
        </p:spPr>
      </p:pic>
      <p:pic>
        <p:nvPicPr>
          <p:cNvPr id="8" name="Picture 3" descr="Arrière-plan abstrait triangulaire">
            <a:extLst>
              <a:ext uri="{FF2B5EF4-FFF2-40B4-BE49-F238E27FC236}">
                <a16:creationId xmlns:a16="http://schemas.microsoft.com/office/drawing/2014/main" id="{8FCC69C0-5E6A-3453-22F7-F53E4A0AAC37}"/>
              </a:ext>
            </a:extLst>
          </p:cNvPr>
          <p:cNvPicPr>
            <a:picLocks noChangeAspect="1"/>
          </p:cNvPicPr>
          <p:nvPr userDrawn="1"/>
        </p:nvPicPr>
        <p:blipFill rotWithShape="1">
          <a:blip r:embed="rId3"/>
          <a:srcRect t="85372" r="-1125" b="-928"/>
          <a:stretch/>
        </p:blipFill>
        <p:spPr>
          <a:xfrm>
            <a:off x="-1" y="6213800"/>
            <a:ext cx="12334567" cy="826897"/>
          </a:xfrm>
          <a:prstGeom prst="rect">
            <a:avLst/>
          </a:prstGeom>
        </p:spPr>
      </p:pic>
    </p:spTree>
    <p:extLst>
      <p:ext uri="{BB962C8B-B14F-4D97-AF65-F5344CB8AC3E}">
        <p14:creationId xmlns:p14="http://schemas.microsoft.com/office/powerpoint/2010/main" val="1772680818"/>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2735745-883A-A8AD-6BE3-6024F13FF609}"/>
              </a:ext>
            </a:extLst>
          </p:cNvPr>
          <p:cNvSpPr>
            <a:spLocks noGrp="1"/>
          </p:cNvSpPr>
          <p:nvPr>
            <p:ph type="dt" sz="half" idx="10"/>
          </p:nvPr>
        </p:nvSpPr>
        <p:spPr/>
        <p:txBody>
          <a:bodyPr/>
          <a:lstStyle/>
          <a:p>
            <a:fld id="{E31BA835-12AC-4E8F-955A-EA3F4DE2791F}" type="datetime1">
              <a:rPr lang="en-US" smtClean="0"/>
              <a:t>11/26/2025</a:t>
            </a:fld>
            <a:endParaRPr lang="en-US"/>
          </a:p>
        </p:txBody>
      </p:sp>
      <p:sp>
        <p:nvSpPr>
          <p:cNvPr id="3" name="Espace réservé du pied de page 2">
            <a:extLst>
              <a:ext uri="{FF2B5EF4-FFF2-40B4-BE49-F238E27FC236}">
                <a16:creationId xmlns:a16="http://schemas.microsoft.com/office/drawing/2014/main" id="{D481BDF2-3413-7E1C-E209-EB86267B3024}"/>
              </a:ext>
            </a:extLst>
          </p:cNvPr>
          <p:cNvSpPr>
            <a:spLocks noGrp="1"/>
          </p:cNvSpPr>
          <p:nvPr>
            <p:ph type="ftr" sz="quarter" idx="11"/>
          </p:nvPr>
        </p:nvSpPr>
        <p:spPr/>
        <p:txBody>
          <a:bodyPr/>
          <a:lstStyle/>
          <a:p>
            <a:endParaRPr lang="en-US"/>
          </a:p>
        </p:txBody>
      </p:sp>
      <p:sp>
        <p:nvSpPr>
          <p:cNvPr id="4" name="Espace réservé du numéro de diapositive 3">
            <a:extLst>
              <a:ext uri="{FF2B5EF4-FFF2-40B4-BE49-F238E27FC236}">
                <a16:creationId xmlns:a16="http://schemas.microsoft.com/office/drawing/2014/main" id="{6DF6A7E4-294A-1C90-4EFA-27F31A16EB40}"/>
              </a:ext>
            </a:extLst>
          </p:cNvPr>
          <p:cNvSpPr>
            <a:spLocks noGrp="1"/>
          </p:cNvSpPr>
          <p:nvPr>
            <p:ph type="sldNum" sz="quarter" idx="12"/>
          </p:nvPr>
        </p:nvSpPr>
        <p:spPr/>
        <p:txBody>
          <a:bodyPr/>
          <a:lstStyle/>
          <a:p>
            <a:fld id="{87E7843D-FF13-4365-9478-9625B70A2705}" type="slidenum">
              <a:rPr lang="en-US" smtClean="0"/>
              <a:t>‹#›</a:t>
            </a:fld>
            <a:endParaRPr lang="en-US"/>
          </a:p>
        </p:txBody>
      </p:sp>
      <p:pic>
        <p:nvPicPr>
          <p:cNvPr id="6" name="Image 5" descr="Une image contenant texte, Graphique, Police, affiche&#10;&#10;Description générée automatiquement">
            <a:extLst>
              <a:ext uri="{FF2B5EF4-FFF2-40B4-BE49-F238E27FC236}">
                <a16:creationId xmlns:a16="http://schemas.microsoft.com/office/drawing/2014/main" id="{20486D84-8E6E-D560-62E0-646CEF96BE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86" y="6283420"/>
            <a:ext cx="690597" cy="652958"/>
          </a:xfrm>
          <a:prstGeom prst="rect">
            <a:avLst/>
          </a:prstGeom>
        </p:spPr>
      </p:pic>
      <p:pic>
        <p:nvPicPr>
          <p:cNvPr id="7" name="Picture 3" descr="Arrière-plan abstrait triangulaire">
            <a:extLst>
              <a:ext uri="{FF2B5EF4-FFF2-40B4-BE49-F238E27FC236}">
                <a16:creationId xmlns:a16="http://schemas.microsoft.com/office/drawing/2014/main" id="{FD7B5C2C-770D-7598-2D52-85A352D65188}"/>
              </a:ext>
            </a:extLst>
          </p:cNvPr>
          <p:cNvPicPr>
            <a:picLocks noChangeAspect="1"/>
          </p:cNvPicPr>
          <p:nvPr userDrawn="1"/>
        </p:nvPicPr>
        <p:blipFill rotWithShape="1">
          <a:blip r:embed="rId3"/>
          <a:srcRect t="85372" r="-1125" b="-928"/>
          <a:stretch/>
        </p:blipFill>
        <p:spPr>
          <a:xfrm>
            <a:off x="-1" y="6213800"/>
            <a:ext cx="12334567" cy="826897"/>
          </a:xfrm>
          <a:prstGeom prst="rect">
            <a:avLst/>
          </a:prstGeom>
        </p:spPr>
      </p:pic>
    </p:spTree>
    <p:extLst>
      <p:ext uri="{BB962C8B-B14F-4D97-AF65-F5344CB8AC3E}">
        <p14:creationId xmlns:p14="http://schemas.microsoft.com/office/powerpoint/2010/main" val="57242138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49A66B-7F8C-C1E8-D045-9573FE2D1F5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1DAAFC0-6F75-750C-9799-488EBDB27B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6272E0C-DBE8-9C1D-EFB4-D03403F989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4FB19BC-CBA4-D69D-A638-D02B749D5F0F}"/>
              </a:ext>
            </a:extLst>
          </p:cNvPr>
          <p:cNvSpPr>
            <a:spLocks noGrp="1"/>
          </p:cNvSpPr>
          <p:nvPr>
            <p:ph type="dt" sz="half" idx="10"/>
          </p:nvPr>
        </p:nvSpPr>
        <p:spPr/>
        <p:txBody>
          <a:bodyPr/>
          <a:lstStyle/>
          <a:p>
            <a:fld id="{E31BA835-12AC-4E8F-955A-EA3F4DE2791F}" type="datetime1">
              <a:rPr lang="en-US" smtClean="0"/>
              <a:t>11/26/2025</a:t>
            </a:fld>
            <a:endParaRPr lang="en-US"/>
          </a:p>
        </p:txBody>
      </p:sp>
      <p:sp>
        <p:nvSpPr>
          <p:cNvPr id="6" name="Espace réservé du pied de page 5">
            <a:extLst>
              <a:ext uri="{FF2B5EF4-FFF2-40B4-BE49-F238E27FC236}">
                <a16:creationId xmlns:a16="http://schemas.microsoft.com/office/drawing/2014/main" id="{2DF5857A-B790-666A-B061-27CBDD76A116}"/>
              </a:ext>
            </a:extLst>
          </p:cNvPr>
          <p:cNvSpPr>
            <a:spLocks noGrp="1"/>
          </p:cNvSpPr>
          <p:nvPr>
            <p:ph type="ftr" sz="quarter" idx="11"/>
          </p:nvPr>
        </p:nvSpPr>
        <p:spPr/>
        <p:txBody>
          <a:bodyPr/>
          <a:lstStyle/>
          <a:p>
            <a:endParaRPr lang="en-US"/>
          </a:p>
        </p:txBody>
      </p:sp>
      <p:sp>
        <p:nvSpPr>
          <p:cNvPr id="7" name="Espace réservé du numéro de diapositive 6">
            <a:extLst>
              <a:ext uri="{FF2B5EF4-FFF2-40B4-BE49-F238E27FC236}">
                <a16:creationId xmlns:a16="http://schemas.microsoft.com/office/drawing/2014/main" id="{E2793285-ACA4-BA2F-84AC-9A6BC821799A}"/>
              </a:ext>
            </a:extLst>
          </p:cNvPr>
          <p:cNvSpPr>
            <a:spLocks noGrp="1"/>
          </p:cNvSpPr>
          <p:nvPr>
            <p:ph type="sldNum" sz="quarter" idx="12"/>
          </p:nvPr>
        </p:nvSpPr>
        <p:spPr/>
        <p:txBody>
          <a:bodyPr/>
          <a:lstStyle/>
          <a:p>
            <a:fld id="{87E7843D-FF13-4365-9478-9625B70A2705}" type="slidenum">
              <a:rPr lang="en-US" smtClean="0"/>
              <a:t>‹#›</a:t>
            </a:fld>
            <a:endParaRPr lang="en-US"/>
          </a:p>
        </p:txBody>
      </p:sp>
      <p:pic>
        <p:nvPicPr>
          <p:cNvPr id="9" name="Image 8" descr="Une image contenant texte, Graphique, Police, affiche&#10;&#10;Description générée automatiquement">
            <a:extLst>
              <a:ext uri="{FF2B5EF4-FFF2-40B4-BE49-F238E27FC236}">
                <a16:creationId xmlns:a16="http://schemas.microsoft.com/office/drawing/2014/main" id="{D313E8CF-7BCA-4C0D-2591-CE046CCEDB3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86" y="6283420"/>
            <a:ext cx="690597" cy="652958"/>
          </a:xfrm>
          <a:prstGeom prst="rect">
            <a:avLst/>
          </a:prstGeom>
        </p:spPr>
      </p:pic>
      <p:pic>
        <p:nvPicPr>
          <p:cNvPr id="10" name="Picture 3" descr="Arrière-plan abstrait triangulaire">
            <a:extLst>
              <a:ext uri="{FF2B5EF4-FFF2-40B4-BE49-F238E27FC236}">
                <a16:creationId xmlns:a16="http://schemas.microsoft.com/office/drawing/2014/main" id="{A3522792-DED1-C39A-8A09-7DA75D0E0C26}"/>
              </a:ext>
            </a:extLst>
          </p:cNvPr>
          <p:cNvPicPr>
            <a:picLocks noChangeAspect="1"/>
          </p:cNvPicPr>
          <p:nvPr userDrawn="1"/>
        </p:nvPicPr>
        <p:blipFill rotWithShape="1">
          <a:blip r:embed="rId3"/>
          <a:srcRect t="85372" r="-1125" b="-928"/>
          <a:stretch/>
        </p:blipFill>
        <p:spPr>
          <a:xfrm>
            <a:off x="-1" y="6213800"/>
            <a:ext cx="12334567" cy="826897"/>
          </a:xfrm>
          <a:prstGeom prst="rect">
            <a:avLst/>
          </a:prstGeom>
        </p:spPr>
      </p:pic>
    </p:spTree>
    <p:extLst>
      <p:ext uri="{BB962C8B-B14F-4D97-AF65-F5344CB8AC3E}">
        <p14:creationId xmlns:p14="http://schemas.microsoft.com/office/powerpoint/2010/main" val="138252869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822768-2BF2-7F6C-9599-909997FABCD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D57BAF0-8C6A-84B1-83A9-C430EF4454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9EED2D4D-F252-D769-E237-8450A3CAF1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E31A11D-8C35-FDFC-D534-E77FD6A91313}"/>
              </a:ext>
            </a:extLst>
          </p:cNvPr>
          <p:cNvSpPr>
            <a:spLocks noGrp="1"/>
          </p:cNvSpPr>
          <p:nvPr>
            <p:ph type="dt" sz="half" idx="10"/>
          </p:nvPr>
        </p:nvSpPr>
        <p:spPr/>
        <p:txBody>
          <a:bodyPr/>
          <a:lstStyle/>
          <a:p>
            <a:fld id="{E31BA835-12AC-4E8F-955A-EA3F4DE2791F}" type="datetime1">
              <a:rPr lang="en-US" smtClean="0"/>
              <a:t>11/26/2025</a:t>
            </a:fld>
            <a:endParaRPr lang="en-US"/>
          </a:p>
        </p:txBody>
      </p:sp>
      <p:sp>
        <p:nvSpPr>
          <p:cNvPr id="6" name="Espace réservé du pied de page 5">
            <a:extLst>
              <a:ext uri="{FF2B5EF4-FFF2-40B4-BE49-F238E27FC236}">
                <a16:creationId xmlns:a16="http://schemas.microsoft.com/office/drawing/2014/main" id="{377B53E3-E70F-5508-457C-FF9AB2335D78}"/>
              </a:ext>
            </a:extLst>
          </p:cNvPr>
          <p:cNvSpPr>
            <a:spLocks noGrp="1"/>
          </p:cNvSpPr>
          <p:nvPr>
            <p:ph type="ftr" sz="quarter" idx="11"/>
          </p:nvPr>
        </p:nvSpPr>
        <p:spPr/>
        <p:txBody>
          <a:bodyPr/>
          <a:lstStyle/>
          <a:p>
            <a:endParaRPr lang="en-US"/>
          </a:p>
        </p:txBody>
      </p:sp>
      <p:sp>
        <p:nvSpPr>
          <p:cNvPr id="7" name="Espace réservé du numéro de diapositive 6">
            <a:extLst>
              <a:ext uri="{FF2B5EF4-FFF2-40B4-BE49-F238E27FC236}">
                <a16:creationId xmlns:a16="http://schemas.microsoft.com/office/drawing/2014/main" id="{AACADD3B-273C-7E95-6F07-995C03D20B64}"/>
              </a:ext>
            </a:extLst>
          </p:cNvPr>
          <p:cNvSpPr>
            <a:spLocks noGrp="1"/>
          </p:cNvSpPr>
          <p:nvPr>
            <p:ph type="sldNum" sz="quarter" idx="12"/>
          </p:nvPr>
        </p:nvSpPr>
        <p:spPr/>
        <p:txBody>
          <a:bodyPr/>
          <a:lstStyle/>
          <a:p>
            <a:fld id="{87E7843D-FF13-4365-9478-9625B70A2705}" type="slidenum">
              <a:rPr lang="en-US" smtClean="0"/>
              <a:t>‹#›</a:t>
            </a:fld>
            <a:endParaRPr lang="en-US"/>
          </a:p>
        </p:txBody>
      </p:sp>
      <p:pic>
        <p:nvPicPr>
          <p:cNvPr id="9" name="Image 8" descr="Une image contenant texte, Graphique, Police, affiche&#10;&#10;Description générée automatiquement">
            <a:extLst>
              <a:ext uri="{FF2B5EF4-FFF2-40B4-BE49-F238E27FC236}">
                <a16:creationId xmlns:a16="http://schemas.microsoft.com/office/drawing/2014/main" id="{F05D1BBE-771E-FA97-3892-15FAAFAFBE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86" y="6283420"/>
            <a:ext cx="690597" cy="652958"/>
          </a:xfrm>
          <a:prstGeom prst="rect">
            <a:avLst/>
          </a:prstGeom>
        </p:spPr>
      </p:pic>
      <p:pic>
        <p:nvPicPr>
          <p:cNvPr id="10" name="Picture 3" descr="Arrière-plan abstrait triangulaire">
            <a:extLst>
              <a:ext uri="{FF2B5EF4-FFF2-40B4-BE49-F238E27FC236}">
                <a16:creationId xmlns:a16="http://schemas.microsoft.com/office/drawing/2014/main" id="{8107FACC-F140-7AF1-4122-F860E0A64F90}"/>
              </a:ext>
            </a:extLst>
          </p:cNvPr>
          <p:cNvPicPr>
            <a:picLocks noChangeAspect="1"/>
          </p:cNvPicPr>
          <p:nvPr userDrawn="1"/>
        </p:nvPicPr>
        <p:blipFill rotWithShape="1">
          <a:blip r:embed="rId3"/>
          <a:srcRect t="85372" r="-1125" b="-928"/>
          <a:stretch/>
        </p:blipFill>
        <p:spPr>
          <a:xfrm>
            <a:off x="-1" y="6213800"/>
            <a:ext cx="12334567" cy="826897"/>
          </a:xfrm>
          <a:prstGeom prst="rect">
            <a:avLst/>
          </a:prstGeom>
        </p:spPr>
      </p:pic>
    </p:spTree>
    <p:extLst>
      <p:ext uri="{BB962C8B-B14F-4D97-AF65-F5344CB8AC3E}">
        <p14:creationId xmlns:p14="http://schemas.microsoft.com/office/powerpoint/2010/main" val="134968367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EF6EEC-983D-5DCE-01AC-2418521F538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D2EE869-727E-B9F4-C83E-D1FF2BD0B49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BE9305D-ECF9-92CA-B704-BD4301A6D622}"/>
              </a:ext>
            </a:extLst>
          </p:cNvPr>
          <p:cNvSpPr>
            <a:spLocks noGrp="1"/>
          </p:cNvSpPr>
          <p:nvPr>
            <p:ph type="dt" sz="half" idx="10"/>
          </p:nvPr>
        </p:nvSpPr>
        <p:spPr/>
        <p:txBody>
          <a:bodyPr/>
          <a:lstStyle/>
          <a:p>
            <a:fld id="{E31BA835-12AC-4E8F-955A-EA3F4DE2791F}" type="datetime1">
              <a:rPr lang="en-US" smtClean="0"/>
              <a:t>11/26/2025</a:t>
            </a:fld>
            <a:endParaRPr lang="en-US"/>
          </a:p>
        </p:txBody>
      </p:sp>
      <p:sp>
        <p:nvSpPr>
          <p:cNvPr id="5" name="Espace réservé du pied de page 4">
            <a:extLst>
              <a:ext uri="{FF2B5EF4-FFF2-40B4-BE49-F238E27FC236}">
                <a16:creationId xmlns:a16="http://schemas.microsoft.com/office/drawing/2014/main" id="{71717106-456D-F1FA-8ECF-9D47A5183C00}"/>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11C504F0-F9AF-2F9E-134A-66E2E43EB580}"/>
              </a:ext>
            </a:extLst>
          </p:cNvPr>
          <p:cNvSpPr>
            <a:spLocks noGrp="1"/>
          </p:cNvSpPr>
          <p:nvPr>
            <p:ph type="sldNum" sz="quarter" idx="12"/>
          </p:nvPr>
        </p:nvSpPr>
        <p:spPr/>
        <p:txBody>
          <a:bodyPr/>
          <a:lstStyle/>
          <a:p>
            <a:fld id="{87E7843D-FF13-4365-9478-9625B70A2705}" type="slidenum">
              <a:rPr lang="en-US" smtClean="0"/>
              <a:t>‹#›</a:t>
            </a:fld>
            <a:endParaRPr lang="en-US"/>
          </a:p>
        </p:txBody>
      </p:sp>
      <p:pic>
        <p:nvPicPr>
          <p:cNvPr id="8" name="Image 7" descr="Une image contenant texte, Graphique, Police, affiche&#10;&#10;Description générée automatiquement">
            <a:extLst>
              <a:ext uri="{FF2B5EF4-FFF2-40B4-BE49-F238E27FC236}">
                <a16:creationId xmlns:a16="http://schemas.microsoft.com/office/drawing/2014/main" id="{F8AB3CE4-2364-4E3B-A1EA-891CA5AFDB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86" y="6283420"/>
            <a:ext cx="690597" cy="652958"/>
          </a:xfrm>
          <a:prstGeom prst="rect">
            <a:avLst/>
          </a:prstGeom>
        </p:spPr>
      </p:pic>
      <p:pic>
        <p:nvPicPr>
          <p:cNvPr id="9" name="Picture 3" descr="Arrière-plan abstrait triangulaire">
            <a:extLst>
              <a:ext uri="{FF2B5EF4-FFF2-40B4-BE49-F238E27FC236}">
                <a16:creationId xmlns:a16="http://schemas.microsoft.com/office/drawing/2014/main" id="{7D4555D0-DF69-E738-CDB5-EF2E1F984B67}"/>
              </a:ext>
            </a:extLst>
          </p:cNvPr>
          <p:cNvPicPr>
            <a:picLocks noChangeAspect="1"/>
          </p:cNvPicPr>
          <p:nvPr userDrawn="1"/>
        </p:nvPicPr>
        <p:blipFill rotWithShape="1">
          <a:blip r:embed="rId3"/>
          <a:srcRect t="85372" r="-1125" b="-928"/>
          <a:stretch/>
        </p:blipFill>
        <p:spPr>
          <a:xfrm>
            <a:off x="-1" y="6213800"/>
            <a:ext cx="12334567" cy="826897"/>
          </a:xfrm>
          <a:prstGeom prst="rect">
            <a:avLst/>
          </a:prstGeom>
        </p:spPr>
      </p:pic>
    </p:spTree>
    <p:extLst>
      <p:ext uri="{BB962C8B-B14F-4D97-AF65-F5344CB8AC3E}">
        <p14:creationId xmlns:p14="http://schemas.microsoft.com/office/powerpoint/2010/main" val="294820599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F462935-38E6-7904-5F37-8E5336A5BC4C}"/>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6466E1A-AD00-1F31-D49D-E59304165E4A}"/>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756D5D4-3BDC-E52D-A285-AF138789F950}"/>
              </a:ext>
            </a:extLst>
          </p:cNvPr>
          <p:cNvSpPr>
            <a:spLocks noGrp="1"/>
          </p:cNvSpPr>
          <p:nvPr>
            <p:ph type="dt" sz="half" idx="10"/>
          </p:nvPr>
        </p:nvSpPr>
        <p:spPr/>
        <p:txBody>
          <a:bodyPr/>
          <a:lstStyle/>
          <a:p>
            <a:fld id="{E31BA835-12AC-4E8F-955A-EA3F4DE2791F}" type="datetime1">
              <a:rPr lang="en-US" smtClean="0"/>
              <a:t>11/26/2025</a:t>
            </a:fld>
            <a:endParaRPr lang="en-US"/>
          </a:p>
        </p:txBody>
      </p:sp>
      <p:sp>
        <p:nvSpPr>
          <p:cNvPr id="5" name="Espace réservé du pied de page 4">
            <a:extLst>
              <a:ext uri="{FF2B5EF4-FFF2-40B4-BE49-F238E27FC236}">
                <a16:creationId xmlns:a16="http://schemas.microsoft.com/office/drawing/2014/main" id="{3EAB65A6-48A4-B1CF-D401-4A6B77A586B1}"/>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FA47489C-F214-C01F-1032-621E0F6722A0}"/>
              </a:ext>
            </a:extLst>
          </p:cNvPr>
          <p:cNvSpPr>
            <a:spLocks noGrp="1"/>
          </p:cNvSpPr>
          <p:nvPr>
            <p:ph type="sldNum" sz="quarter" idx="12"/>
          </p:nvPr>
        </p:nvSpPr>
        <p:spPr/>
        <p:txBody>
          <a:bodyPr/>
          <a:lstStyle/>
          <a:p>
            <a:fld id="{87E7843D-FF13-4365-9478-9625B70A2705}" type="slidenum">
              <a:rPr lang="en-US" smtClean="0"/>
              <a:t>‹#›</a:t>
            </a:fld>
            <a:endParaRPr lang="en-US"/>
          </a:p>
        </p:txBody>
      </p:sp>
      <p:pic>
        <p:nvPicPr>
          <p:cNvPr id="8" name="Image 7" descr="Une image contenant texte, Graphique, Police, affiche&#10;&#10;Description générée automatiquement">
            <a:extLst>
              <a:ext uri="{FF2B5EF4-FFF2-40B4-BE49-F238E27FC236}">
                <a16:creationId xmlns:a16="http://schemas.microsoft.com/office/drawing/2014/main" id="{F48B06DB-DA2D-7010-C29D-AA4ED935F3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86" y="6283420"/>
            <a:ext cx="690597" cy="652958"/>
          </a:xfrm>
          <a:prstGeom prst="rect">
            <a:avLst/>
          </a:prstGeom>
        </p:spPr>
      </p:pic>
      <p:pic>
        <p:nvPicPr>
          <p:cNvPr id="9" name="Picture 3" descr="Arrière-plan abstrait triangulaire">
            <a:extLst>
              <a:ext uri="{FF2B5EF4-FFF2-40B4-BE49-F238E27FC236}">
                <a16:creationId xmlns:a16="http://schemas.microsoft.com/office/drawing/2014/main" id="{5EC7116F-E8DE-CD78-46A2-54452031EFD2}"/>
              </a:ext>
            </a:extLst>
          </p:cNvPr>
          <p:cNvPicPr>
            <a:picLocks noChangeAspect="1"/>
          </p:cNvPicPr>
          <p:nvPr userDrawn="1"/>
        </p:nvPicPr>
        <p:blipFill rotWithShape="1">
          <a:blip r:embed="rId3"/>
          <a:srcRect t="85372" r="-1125" b="-928"/>
          <a:stretch/>
        </p:blipFill>
        <p:spPr>
          <a:xfrm>
            <a:off x="-1" y="6213800"/>
            <a:ext cx="12334567" cy="826897"/>
          </a:xfrm>
          <a:prstGeom prst="rect">
            <a:avLst/>
          </a:prstGeom>
        </p:spPr>
      </p:pic>
    </p:spTree>
    <p:extLst>
      <p:ext uri="{BB962C8B-B14F-4D97-AF65-F5344CB8AC3E}">
        <p14:creationId xmlns:p14="http://schemas.microsoft.com/office/powerpoint/2010/main" val="1119422539"/>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A3701DE-1FDF-99DD-15CF-65A426C740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8E8E7948-D78C-87E4-3DEB-04B87BB148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0EB0520-8DFE-D2E5-4EE2-1F7DCCF569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31BA835-12AC-4E8F-955A-EA3F4DE2791F}" type="datetime1">
              <a:rPr lang="en-US" smtClean="0"/>
              <a:t>11/26/2025</a:t>
            </a:fld>
            <a:endParaRPr lang="en-US"/>
          </a:p>
        </p:txBody>
      </p:sp>
      <p:sp>
        <p:nvSpPr>
          <p:cNvPr id="5" name="Espace réservé du pied de page 4">
            <a:extLst>
              <a:ext uri="{FF2B5EF4-FFF2-40B4-BE49-F238E27FC236}">
                <a16:creationId xmlns:a16="http://schemas.microsoft.com/office/drawing/2014/main" id="{5431F3D4-BC48-5303-F181-7E968A2FA0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Espace réservé du numéro de diapositive 5">
            <a:extLst>
              <a:ext uri="{FF2B5EF4-FFF2-40B4-BE49-F238E27FC236}">
                <a16:creationId xmlns:a16="http://schemas.microsoft.com/office/drawing/2014/main" id="{B25E7097-7BD9-2FB3-366A-0E29E03D77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7E7843D-FF13-4365-9478-9625B70A2705}" type="slidenum">
              <a:rPr lang="en-US" smtClean="0"/>
              <a:t>‹#›</a:t>
            </a:fld>
            <a:endParaRPr lang="en-US"/>
          </a:p>
        </p:txBody>
      </p:sp>
    </p:spTree>
    <p:extLst>
      <p:ext uri="{BB962C8B-B14F-4D97-AF65-F5344CB8AC3E}">
        <p14:creationId xmlns:p14="http://schemas.microsoft.com/office/powerpoint/2010/main" val="702292321"/>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hyperlink" Target="https://mysavy.fr.scc.com/new-incident" TargetMode="External"/><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hyperlink" Target="https://www.normandie.fr/pack-numerique-lyceen" TargetMode="Externa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sv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svg"/><Relationship Id="rId3" Type="http://schemas.openxmlformats.org/officeDocument/2006/relationships/image" Target="../media/image10.png"/><Relationship Id="rId7" Type="http://schemas.openxmlformats.org/officeDocument/2006/relationships/image" Target="../media/image15.svg"/><Relationship Id="rId12"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4.png"/><Relationship Id="rId11" Type="http://schemas.openxmlformats.org/officeDocument/2006/relationships/image" Target="../media/image20.png"/><Relationship Id="rId5" Type="http://schemas.openxmlformats.org/officeDocument/2006/relationships/image" Target="../media/image13.svg"/><Relationship Id="rId10" Type="http://schemas.openxmlformats.org/officeDocument/2006/relationships/image" Target="../media/image19.svg"/><Relationship Id="rId4" Type="http://schemas.openxmlformats.org/officeDocument/2006/relationships/image" Target="../media/image12.png"/><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12.png"/><Relationship Id="rId7"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1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s>
</file>

<file path=ppt/slides/_rels/slide1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39.png"/><Relationship Id="rId7" Type="http://schemas.openxmlformats.org/officeDocument/2006/relationships/image" Target="../media/image14.png"/><Relationship Id="rId12"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40.png"/><Relationship Id="rId11" Type="http://schemas.openxmlformats.org/officeDocument/2006/relationships/image" Target="../media/image41.png"/><Relationship Id="rId5" Type="http://schemas.openxmlformats.org/officeDocument/2006/relationships/image" Target="../media/image13.svg"/><Relationship Id="rId10" Type="http://schemas.openxmlformats.org/officeDocument/2006/relationships/image" Target="../media/image19.svg"/><Relationship Id="rId4" Type="http://schemas.openxmlformats.org/officeDocument/2006/relationships/image" Target="../media/image12.png"/><Relationship Id="rId9"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hyperlink" Target="https://drane.ac-normandie.fr/radioeducation-pnl-pack-numerique-lyceen-normandie#/" TargetMode="External"/><Relationship Id="rId7"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jpeg"/></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hyperlink" Target="https://www.youtube.com/watch?v=a8JtugULTb0&amp;list=PLmfBi4Fp7hguG44M_Zsun8vvcN2MwKVCC"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68D4D346-44F2-FB01-56BA-BA5DDEA2805B}"/>
              </a:ext>
            </a:extLst>
          </p:cNvPr>
          <p:cNvSpPr txBox="1"/>
          <p:nvPr/>
        </p:nvSpPr>
        <p:spPr>
          <a:xfrm>
            <a:off x="1122946" y="1315453"/>
            <a:ext cx="10555909" cy="4524315"/>
          </a:xfrm>
          <a:prstGeom prst="rect">
            <a:avLst/>
          </a:prstGeom>
          <a:noFill/>
        </p:spPr>
        <p:txBody>
          <a:bodyPr wrap="square" rtlCol="0">
            <a:spAutoFit/>
          </a:bodyPr>
          <a:lstStyle/>
          <a:p>
            <a:pPr marL="285750" indent="-285750">
              <a:buFont typeface="Arial" panose="020B0604020202020204" pitchFamily="34" charset="0"/>
              <a:buChar char="•"/>
            </a:pPr>
            <a:r>
              <a:rPr lang="fr-FR" sz="2400" dirty="0"/>
              <a:t>Ce document est </a:t>
            </a:r>
            <a:r>
              <a:rPr lang="fr-FR" sz="2400" b="1" dirty="0"/>
              <a:t>destiné aux ambassadrices et ambassadeurs </a:t>
            </a:r>
            <a:r>
              <a:rPr lang="fr-FR" sz="2400" dirty="0"/>
              <a:t>qui ont pu assister à une présentation de l’atelier de prise en mains du Pack Numérique Lycéen ;</a:t>
            </a:r>
          </a:p>
          <a:p>
            <a:pPr marL="285750" indent="-285750">
              <a:buFont typeface="Arial" panose="020B0604020202020204" pitchFamily="34" charset="0"/>
              <a:buChar char="•"/>
            </a:pPr>
            <a:r>
              <a:rPr lang="fr-FR" sz="2400" dirty="0"/>
              <a:t>Ces élèves doivent, en coordination avec un enseignant, désormais réaliser cet atelier auprès de leurs camarades ;</a:t>
            </a:r>
          </a:p>
          <a:p>
            <a:pPr marL="285750" indent="-285750">
              <a:buFont typeface="Arial" panose="020B0604020202020204" pitchFamily="34" charset="0"/>
              <a:buChar char="•"/>
            </a:pPr>
            <a:r>
              <a:rPr lang="fr-FR" sz="2400" dirty="0"/>
              <a:t>Il est important que les ambassadrices et ambassadeurs s’approprient ce document et son contenu en amont de leur présentation ;</a:t>
            </a:r>
          </a:p>
          <a:p>
            <a:pPr marL="285750" indent="-285750">
              <a:buFont typeface="Arial" panose="020B0604020202020204" pitchFamily="34" charset="0"/>
              <a:buChar char="•"/>
            </a:pPr>
            <a:r>
              <a:rPr lang="fr-FR" sz="2400" dirty="0"/>
              <a:t>Des « aides » sont fournies dans les « notes » (sous la </a:t>
            </a:r>
            <a:r>
              <a:rPr lang="fr-FR" sz="2400" i="1" dirty="0"/>
              <a:t>slide</a:t>
            </a:r>
            <a:r>
              <a:rPr lang="fr-FR" sz="2400" dirty="0"/>
              <a:t>). Pour afficher les notes lors de la présentation, faites un clic droit pour sélectionner le « mode présentateur » ;</a:t>
            </a:r>
          </a:p>
          <a:p>
            <a:pPr marL="285750" indent="-285750">
              <a:buFont typeface="Arial" panose="020B0604020202020204" pitchFamily="34" charset="0"/>
              <a:buChar char="•"/>
            </a:pPr>
            <a:r>
              <a:rPr lang="fr-FR" sz="2400" dirty="0"/>
              <a:t>Les élèves peuvent modifier ce support de présentation en fonction des passages retenus pour leur présentation.</a:t>
            </a:r>
          </a:p>
        </p:txBody>
      </p:sp>
      <p:sp>
        <p:nvSpPr>
          <p:cNvPr id="5" name="ZoneTexte 4">
            <a:extLst>
              <a:ext uri="{FF2B5EF4-FFF2-40B4-BE49-F238E27FC236}">
                <a16:creationId xmlns:a16="http://schemas.microsoft.com/office/drawing/2014/main" id="{7DBDC387-09FE-8A95-020D-44F36C03DAA4}"/>
              </a:ext>
            </a:extLst>
          </p:cNvPr>
          <p:cNvSpPr txBox="1"/>
          <p:nvPr/>
        </p:nvSpPr>
        <p:spPr>
          <a:xfrm>
            <a:off x="2571750" y="317499"/>
            <a:ext cx="7048500" cy="769441"/>
          </a:xfrm>
          <a:prstGeom prst="rect">
            <a:avLst/>
          </a:prstGeom>
          <a:noFill/>
        </p:spPr>
        <p:txBody>
          <a:bodyPr wrap="square" rtlCol="0">
            <a:spAutoFit/>
          </a:bodyPr>
          <a:lstStyle/>
          <a:p>
            <a:pPr algn="ctr"/>
            <a:r>
              <a:rPr lang="fr-FR" sz="4400" dirty="0">
                <a:latin typeface="ADLaM Display" panose="02010000000000000000" pitchFamily="2" charset="0"/>
                <a:ea typeface="ADLaM Display" panose="02010000000000000000" pitchFamily="2" charset="0"/>
                <a:cs typeface="ADLaM Display" panose="02010000000000000000" pitchFamily="2" charset="0"/>
              </a:rPr>
              <a:t>INFORMATIONS</a:t>
            </a:r>
          </a:p>
        </p:txBody>
      </p:sp>
    </p:spTree>
    <p:extLst>
      <p:ext uri="{BB962C8B-B14F-4D97-AF65-F5344CB8AC3E}">
        <p14:creationId xmlns:p14="http://schemas.microsoft.com/office/powerpoint/2010/main" val="3876444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rrière-plan abstrait triangulaire">
            <a:extLst>
              <a:ext uri="{FF2B5EF4-FFF2-40B4-BE49-F238E27FC236}">
                <a16:creationId xmlns:a16="http://schemas.microsoft.com/office/drawing/2014/main" id="{D7610B96-8455-C285-D50A-6378A66893FC}"/>
              </a:ext>
            </a:extLst>
          </p:cNvPr>
          <p:cNvPicPr>
            <a:picLocks noChangeAspect="1"/>
          </p:cNvPicPr>
          <p:nvPr/>
        </p:nvPicPr>
        <p:blipFill rotWithShape="1">
          <a:blip r:embed="rId3"/>
          <a:srcRect l="22886" r="29647" b="-1"/>
          <a:stretch/>
        </p:blipFill>
        <p:spPr>
          <a:xfrm>
            <a:off x="1" y="10"/>
            <a:ext cx="5161934" cy="6857989"/>
          </a:xfrm>
          <a:prstGeom prst="rect">
            <a:avLst/>
          </a:prstGeom>
        </p:spPr>
      </p:pic>
      <p:sp>
        <p:nvSpPr>
          <p:cNvPr id="2" name="Titre 1">
            <a:extLst>
              <a:ext uri="{FF2B5EF4-FFF2-40B4-BE49-F238E27FC236}">
                <a16:creationId xmlns:a16="http://schemas.microsoft.com/office/drawing/2014/main" id="{D429DCA7-4D9D-BA29-C262-FBA732C3E46E}"/>
              </a:ext>
            </a:extLst>
          </p:cNvPr>
          <p:cNvSpPr>
            <a:spLocks noGrp="1"/>
          </p:cNvSpPr>
          <p:nvPr>
            <p:ph type="ctrTitle"/>
          </p:nvPr>
        </p:nvSpPr>
        <p:spPr>
          <a:xfrm>
            <a:off x="5618171" y="291832"/>
            <a:ext cx="5825448" cy="2490280"/>
          </a:xfrm>
        </p:spPr>
        <p:txBody>
          <a:bodyPr>
            <a:normAutofit/>
          </a:bodyPr>
          <a:lstStyle/>
          <a:p>
            <a:r>
              <a:rPr lang="fr-FR" sz="4800" dirty="0"/>
              <a:t>Atelier de Prise en Main - Pack Numérique Lycéen</a:t>
            </a:r>
          </a:p>
        </p:txBody>
      </p:sp>
      <p:pic>
        <p:nvPicPr>
          <p:cNvPr id="5" name="Image 4" descr="Une image contenant texte, logo, Graphique, Police&#10;&#10;Description générée automatiquement">
            <a:extLst>
              <a:ext uri="{FF2B5EF4-FFF2-40B4-BE49-F238E27FC236}">
                <a16:creationId xmlns:a16="http://schemas.microsoft.com/office/drawing/2014/main" id="{255E57B0-3F29-79BD-C41C-F207B1A05C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62" y="5319090"/>
            <a:ext cx="1835848" cy="1538900"/>
          </a:xfrm>
          <a:prstGeom prst="rect">
            <a:avLst/>
          </a:prstGeom>
        </p:spPr>
      </p:pic>
      <p:sp>
        <p:nvSpPr>
          <p:cNvPr id="3" name="Sous-titre 2">
            <a:extLst>
              <a:ext uri="{FF2B5EF4-FFF2-40B4-BE49-F238E27FC236}">
                <a16:creationId xmlns:a16="http://schemas.microsoft.com/office/drawing/2014/main" id="{8C9C59E9-B822-B639-1EB1-92A73DBB72BA}"/>
              </a:ext>
            </a:extLst>
          </p:cNvPr>
          <p:cNvSpPr>
            <a:spLocks noGrp="1"/>
          </p:cNvSpPr>
          <p:nvPr>
            <p:ph type="subTitle" idx="1"/>
          </p:nvPr>
        </p:nvSpPr>
        <p:spPr>
          <a:xfrm>
            <a:off x="5618171" y="3018378"/>
            <a:ext cx="5996655" cy="3547790"/>
          </a:xfrm>
        </p:spPr>
        <p:txBody>
          <a:bodyPr>
            <a:normAutofit lnSpcReduction="10000"/>
          </a:bodyPr>
          <a:lstStyle/>
          <a:p>
            <a:r>
              <a:rPr lang="fr-FR" dirty="0"/>
              <a:t>Présentation de l’ordinateur</a:t>
            </a:r>
          </a:p>
          <a:p>
            <a:r>
              <a:rPr lang="fr-FR" dirty="0"/>
              <a:t>Besoin d’assistance</a:t>
            </a:r>
          </a:p>
          <a:p>
            <a:r>
              <a:rPr lang="fr-FR" dirty="0"/>
              <a:t>Configurer, personnaliser son PC</a:t>
            </a:r>
          </a:p>
          <a:p>
            <a:r>
              <a:rPr lang="fr-FR" dirty="0"/>
              <a:t>Se connecter au WI-FI</a:t>
            </a:r>
          </a:p>
          <a:p>
            <a:r>
              <a:rPr lang="fr-FR" dirty="0"/>
              <a:t>Mettre à jour son PC</a:t>
            </a:r>
          </a:p>
          <a:p>
            <a:r>
              <a:rPr lang="fr-FR" dirty="0"/>
              <a:t>Gérer ses mots de passe</a:t>
            </a:r>
          </a:p>
          <a:p>
            <a:r>
              <a:rPr lang="fr-FR" dirty="0"/>
              <a:t>Installer des logiciels</a:t>
            </a:r>
          </a:p>
          <a:p>
            <a:r>
              <a:rPr lang="fr-FR" dirty="0"/>
              <a:t>Utiliser mes ressources numériques</a:t>
            </a:r>
          </a:p>
          <a:p>
            <a:endParaRPr lang="fr-FR" dirty="0"/>
          </a:p>
        </p:txBody>
      </p:sp>
    </p:spTree>
    <p:extLst>
      <p:ext uri="{BB962C8B-B14F-4D97-AF65-F5344CB8AC3E}">
        <p14:creationId xmlns:p14="http://schemas.microsoft.com/office/powerpoint/2010/main" val="3383330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A9BE6-CB31-AE94-893A-498F5856F82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8B0627E-DE5B-AEBA-4B99-B9ED46063DDD}"/>
              </a:ext>
            </a:extLst>
          </p:cNvPr>
          <p:cNvSpPr>
            <a:spLocks noGrp="1"/>
          </p:cNvSpPr>
          <p:nvPr>
            <p:ph type="title"/>
          </p:nvPr>
        </p:nvSpPr>
        <p:spPr>
          <a:xfrm>
            <a:off x="0" y="1"/>
            <a:ext cx="12192000" cy="852255"/>
          </a:xfrm>
          <a:solidFill>
            <a:srgbClr val="9B4E3E"/>
          </a:solidFill>
        </p:spPr>
        <p:txBody>
          <a:bodyPr>
            <a:normAutofit/>
          </a:bodyPr>
          <a:lstStyle/>
          <a:p>
            <a:r>
              <a:rPr lang="fr-FR" sz="3600" dirty="0">
                <a:solidFill>
                  <a:schemeClr val="bg1"/>
                </a:solidFill>
                <a:latin typeface="+mn-lt"/>
              </a:rPr>
              <a:t>Présentation de l’ordinateur (1/2)</a:t>
            </a:r>
          </a:p>
        </p:txBody>
      </p:sp>
      <p:pic>
        <p:nvPicPr>
          <p:cNvPr id="3" name="Image 2" descr="Une image contenant Appareils électroniques, parasurtenseur, conception&#10;&#10;Description générée automatiquement">
            <a:extLst>
              <a:ext uri="{FF2B5EF4-FFF2-40B4-BE49-F238E27FC236}">
                <a16:creationId xmlns:a16="http://schemas.microsoft.com/office/drawing/2014/main" id="{FF504F34-9B7A-BA6C-3478-BB88772EB165}"/>
              </a:ext>
            </a:extLst>
          </p:cNvPr>
          <p:cNvPicPr>
            <a:picLocks noChangeAspect="1"/>
          </p:cNvPicPr>
          <p:nvPr/>
        </p:nvPicPr>
        <p:blipFill>
          <a:blip r:embed="rId3"/>
          <a:stretch>
            <a:fillRect/>
          </a:stretch>
        </p:blipFill>
        <p:spPr>
          <a:xfrm>
            <a:off x="211822" y="1212378"/>
            <a:ext cx="11768355" cy="4907268"/>
          </a:xfrm>
          <a:prstGeom prst="rect">
            <a:avLst/>
          </a:prstGeom>
        </p:spPr>
      </p:pic>
    </p:spTree>
    <p:extLst>
      <p:ext uri="{BB962C8B-B14F-4D97-AF65-F5344CB8AC3E}">
        <p14:creationId xmlns:p14="http://schemas.microsoft.com/office/powerpoint/2010/main" val="2364315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B2411-61C4-DEC3-E6A8-0AADC917E68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8EEDD95-A33D-E6C9-2E04-9D1C31FC8CF4}"/>
              </a:ext>
            </a:extLst>
          </p:cNvPr>
          <p:cNvSpPr>
            <a:spLocks noGrp="1"/>
          </p:cNvSpPr>
          <p:nvPr>
            <p:ph type="title"/>
          </p:nvPr>
        </p:nvSpPr>
        <p:spPr>
          <a:xfrm>
            <a:off x="0" y="1"/>
            <a:ext cx="12192000" cy="852255"/>
          </a:xfrm>
          <a:solidFill>
            <a:srgbClr val="9B4E3E"/>
          </a:solidFill>
        </p:spPr>
        <p:txBody>
          <a:bodyPr>
            <a:normAutofit/>
          </a:bodyPr>
          <a:lstStyle/>
          <a:p>
            <a:r>
              <a:rPr lang="fr-FR" sz="3600" dirty="0">
                <a:solidFill>
                  <a:schemeClr val="bg1"/>
                </a:solidFill>
                <a:latin typeface="+mn-lt"/>
              </a:rPr>
              <a:t>Présentation de l’ordinateur (2/2)</a:t>
            </a:r>
          </a:p>
        </p:txBody>
      </p:sp>
      <p:pic>
        <p:nvPicPr>
          <p:cNvPr id="4" name="Picture 8" descr="Lenovo V14 Gen 5 (14 inch Intel) | Business Laptop With Convenience in Mind  | 83HDCTO1WWHK1 | Lenovo HK">
            <a:extLst>
              <a:ext uri="{FF2B5EF4-FFF2-40B4-BE49-F238E27FC236}">
                <a16:creationId xmlns:a16="http://schemas.microsoft.com/office/drawing/2014/main" id="{7507A577-5A1E-582D-CCC2-8AC559CDF0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5534" y="605119"/>
            <a:ext cx="10160931" cy="6252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6012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85E4D-9602-69E5-7949-4851699154A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660EE97-EE58-3660-65C6-AB39F763C5EC}"/>
              </a:ext>
            </a:extLst>
          </p:cNvPr>
          <p:cNvSpPr>
            <a:spLocks noGrp="1"/>
          </p:cNvSpPr>
          <p:nvPr>
            <p:ph type="title"/>
          </p:nvPr>
        </p:nvSpPr>
        <p:spPr>
          <a:xfrm>
            <a:off x="0" y="1"/>
            <a:ext cx="12192000" cy="852255"/>
          </a:xfrm>
          <a:solidFill>
            <a:srgbClr val="9B4E3E"/>
          </a:solidFill>
        </p:spPr>
        <p:txBody>
          <a:bodyPr>
            <a:normAutofit/>
          </a:bodyPr>
          <a:lstStyle/>
          <a:p>
            <a:r>
              <a:rPr lang="fr-FR" sz="3600" dirty="0">
                <a:solidFill>
                  <a:schemeClr val="bg1"/>
                </a:solidFill>
                <a:latin typeface="+mn-lt"/>
              </a:rPr>
              <a:t>Besoin d’une assistance pour votre ordinateur ? (1/1)</a:t>
            </a:r>
          </a:p>
        </p:txBody>
      </p:sp>
      <p:sp>
        <p:nvSpPr>
          <p:cNvPr id="3" name="ZoneTexte 2">
            <a:extLst>
              <a:ext uri="{FF2B5EF4-FFF2-40B4-BE49-F238E27FC236}">
                <a16:creationId xmlns:a16="http://schemas.microsoft.com/office/drawing/2014/main" id="{AE00CC1C-DCF2-4E79-3BDC-C4F2D1C41C46}"/>
              </a:ext>
            </a:extLst>
          </p:cNvPr>
          <p:cNvSpPr txBox="1"/>
          <p:nvPr/>
        </p:nvSpPr>
        <p:spPr>
          <a:xfrm>
            <a:off x="312200" y="1095688"/>
            <a:ext cx="4766247" cy="646331"/>
          </a:xfrm>
          <a:prstGeom prst="rect">
            <a:avLst/>
          </a:prstGeom>
          <a:noFill/>
        </p:spPr>
        <p:txBody>
          <a:bodyPr wrap="square" rtlCol="0">
            <a:spAutoFit/>
          </a:bodyPr>
          <a:lstStyle/>
          <a:p>
            <a:r>
              <a:rPr lang="fr-FR" dirty="0">
                <a:latin typeface="Avenir Light"/>
              </a:rPr>
              <a:t>Information disponible sur la feuille transmise lors de la remise de l’ordinateur</a:t>
            </a:r>
          </a:p>
        </p:txBody>
      </p:sp>
      <p:pic>
        <p:nvPicPr>
          <p:cNvPr id="5" name="Picture 3" descr="Flèche Rouge PNG pour téléchargement gratuit">
            <a:extLst>
              <a:ext uri="{FF2B5EF4-FFF2-40B4-BE49-F238E27FC236}">
                <a16:creationId xmlns:a16="http://schemas.microsoft.com/office/drawing/2014/main" id="{B90D6ED2-87C3-E010-1BCD-FAC5777E46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47847" flipV="1">
            <a:off x="-41073" y="2041232"/>
            <a:ext cx="706546" cy="662671"/>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e 5">
            <a:extLst>
              <a:ext uri="{FF2B5EF4-FFF2-40B4-BE49-F238E27FC236}">
                <a16:creationId xmlns:a16="http://schemas.microsoft.com/office/drawing/2014/main" id="{2EB4182D-9C9E-B5AF-B706-66CC8227D2AA}"/>
              </a:ext>
            </a:extLst>
          </p:cNvPr>
          <p:cNvGrpSpPr/>
          <p:nvPr/>
        </p:nvGrpSpPr>
        <p:grpSpPr>
          <a:xfrm>
            <a:off x="8097943" y="2882347"/>
            <a:ext cx="3305939" cy="3013331"/>
            <a:chOff x="3332801" y="856155"/>
            <a:chExt cx="3877831" cy="3488454"/>
          </a:xfrm>
        </p:grpSpPr>
        <p:pic>
          <p:nvPicPr>
            <p:cNvPr id="7" name="Image 6">
              <a:extLst>
                <a:ext uri="{FF2B5EF4-FFF2-40B4-BE49-F238E27FC236}">
                  <a16:creationId xmlns:a16="http://schemas.microsoft.com/office/drawing/2014/main" id="{07AB5566-F23D-6D5D-AF33-719E3A69908C}"/>
                </a:ext>
              </a:extLst>
            </p:cNvPr>
            <p:cNvPicPr>
              <a:picLocks noChangeAspect="1"/>
            </p:cNvPicPr>
            <p:nvPr/>
          </p:nvPicPr>
          <p:blipFill>
            <a:blip r:embed="rId4"/>
            <a:stretch>
              <a:fillRect/>
            </a:stretch>
          </p:blipFill>
          <p:spPr>
            <a:xfrm>
              <a:off x="3332801" y="2334410"/>
              <a:ext cx="3877831" cy="2010199"/>
            </a:xfrm>
            <a:prstGeom prst="rect">
              <a:avLst/>
            </a:prstGeom>
          </p:spPr>
        </p:pic>
        <p:pic>
          <p:nvPicPr>
            <p:cNvPr id="8" name="Image 7">
              <a:extLst>
                <a:ext uri="{FF2B5EF4-FFF2-40B4-BE49-F238E27FC236}">
                  <a16:creationId xmlns:a16="http://schemas.microsoft.com/office/drawing/2014/main" id="{A6FFB2C1-3A7A-AC9C-9937-8A91CAA6ADD9}"/>
                </a:ext>
              </a:extLst>
            </p:cNvPr>
            <p:cNvPicPr>
              <a:picLocks noChangeAspect="1"/>
            </p:cNvPicPr>
            <p:nvPr/>
          </p:nvPicPr>
          <p:blipFill>
            <a:blip r:embed="rId5"/>
            <a:stretch>
              <a:fillRect/>
            </a:stretch>
          </p:blipFill>
          <p:spPr>
            <a:xfrm>
              <a:off x="3332801" y="856155"/>
              <a:ext cx="3877831" cy="1478255"/>
            </a:xfrm>
            <a:prstGeom prst="rect">
              <a:avLst/>
            </a:prstGeom>
          </p:spPr>
        </p:pic>
      </p:grpSp>
      <p:sp>
        <p:nvSpPr>
          <p:cNvPr id="10" name="ZoneTexte 9">
            <a:extLst>
              <a:ext uri="{FF2B5EF4-FFF2-40B4-BE49-F238E27FC236}">
                <a16:creationId xmlns:a16="http://schemas.microsoft.com/office/drawing/2014/main" id="{359D37FC-9286-ACCE-C7C0-0A4EC2B3C674}"/>
              </a:ext>
            </a:extLst>
          </p:cNvPr>
          <p:cNvSpPr txBox="1"/>
          <p:nvPr/>
        </p:nvSpPr>
        <p:spPr>
          <a:xfrm>
            <a:off x="6439902" y="962322"/>
            <a:ext cx="5529465" cy="1477328"/>
          </a:xfrm>
          <a:prstGeom prst="rect">
            <a:avLst/>
          </a:prstGeom>
          <a:noFill/>
        </p:spPr>
        <p:txBody>
          <a:bodyPr wrap="square">
            <a:spAutoFit/>
          </a:bodyPr>
          <a:lstStyle/>
          <a:p>
            <a:r>
              <a:rPr lang="fr-FR" dirty="0">
                <a:latin typeface="Avenir Light"/>
              </a:rPr>
              <a:t>Vous voulez retrouver une information, un contact … ?</a:t>
            </a:r>
          </a:p>
          <a:p>
            <a:r>
              <a:rPr lang="fr-FR" dirty="0">
                <a:latin typeface="Avenir Light"/>
              </a:rPr>
              <a:t>Vous avez une question ?</a:t>
            </a:r>
          </a:p>
          <a:p>
            <a:r>
              <a:rPr lang="fr-FR" dirty="0">
                <a:latin typeface="Avenir Light"/>
              </a:rPr>
              <a:t>Vous voulez des informations sur le Pack Numérique Lycéen ?</a:t>
            </a:r>
          </a:p>
          <a:p>
            <a:r>
              <a:rPr lang="fr-FR" dirty="0">
                <a:latin typeface="Avenir Light"/>
              </a:rPr>
              <a:t>CONSULTEZ LA PAGE DU PNL de la REGION</a:t>
            </a:r>
          </a:p>
        </p:txBody>
      </p:sp>
      <p:pic>
        <p:nvPicPr>
          <p:cNvPr id="11" name="Picture 3" descr="Flèche Rouge PNG pour téléchargement gratuit">
            <a:extLst>
              <a:ext uri="{FF2B5EF4-FFF2-40B4-BE49-F238E27FC236}">
                <a16:creationId xmlns:a16="http://schemas.microsoft.com/office/drawing/2014/main" id="{49F06C9C-6D50-BF75-33C8-DC6393D9E9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47847" flipV="1">
            <a:off x="7029772" y="2844730"/>
            <a:ext cx="706546" cy="662671"/>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a:extLst>
              <a:ext uri="{FF2B5EF4-FFF2-40B4-BE49-F238E27FC236}">
                <a16:creationId xmlns:a16="http://schemas.microsoft.com/office/drawing/2014/main" id="{1DB02BEA-B8EE-FC70-26C2-B5506DD953CA}"/>
              </a:ext>
            </a:extLst>
          </p:cNvPr>
          <p:cNvSpPr txBox="1"/>
          <p:nvPr/>
        </p:nvSpPr>
        <p:spPr>
          <a:xfrm>
            <a:off x="6439902" y="2340826"/>
            <a:ext cx="6448926" cy="369332"/>
          </a:xfrm>
          <a:prstGeom prst="rect">
            <a:avLst/>
          </a:prstGeom>
          <a:noFill/>
        </p:spPr>
        <p:txBody>
          <a:bodyPr wrap="square">
            <a:spAutoFit/>
          </a:bodyPr>
          <a:lstStyle/>
          <a:p>
            <a:r>
              <a:rPr lang="fr-FR" dirty="0">
                <a:hlinkClick r:id="rId6"/>
              </a:rPr>
              <a:t>https://www.normandie.fr/pack-numerique-lyceen</a:t>
            </a:r>
            <a:r>
              <a:rPr lang="fr-FR" dirty="0"/>
              <a:t> </a:t>
            </a:r>
          </a:p>
        </p:txBody>
      </p:sp>
      <p:grpSp>
        <p:nvGrpSpPr>
          <p:cNvPr id="12" name="Groupe 11">
            <a:extLst>
              <a:ext uri="{FF2B5EF4-FFF2-40B4-BE49-F238E27FC236}">
                <a16:creationId xmlns:a16="http://schemas.microsoft.com/office/drawing/2014/main" id="{9CBA8122-03D6-8577-BF7D-E9E1767FD786}"/>
              </a:ext>
            </a:extLst>
          </p:cNvPr>
          <p:cNvGrpSpPr/>
          <p:nvPr/>
        </p:nvGrpSpPr>
        <p:grpSpPr>
          <a:xfrm>
            <a:off x="770679" y="2096927"/>
            <a:ext cx="4981420" cy="2847758"/>
            <a:chOff x="2237729" y="1092124"/>
            <a:chExt cx="6305380" cy="3275690"/>
          </a:xfrm>
        </p:grpSpPr>
        <p:pic>
          <p:nvPicPr>
            <p:cNvPr id="13" name="Image 12">
              <a:extLst>
                <a:ext uri="{FF2B5EF4-FFF2-40B4-BE49-F238E27FC236}">
                  <a16:creationId xmlns:a16="http://schemas.microsoft.com/office/drawing/2014/main" id="{47AD6772-8B33-367C-49F2-54703A6C0FB7}"/>
                </a:ext>
              </a:extLst>
            </p:cNvPr>
            <p:cNvPicPr>
              <a:picLocks noChangeAspect="1"/>
            </p:cNvPicPr>
            <p:nvPr/>
          </p:nvPicPr>
          <p:blipFill>
            <a:blip r:embed="rId7"/>
            <a:stretch>
              <a:fillRect/>
            </a:stretch>
          </p:blipFill>
          <p:spPr>
            <a:xfrm>
              <a:off x="2237729" y="1092124"/>
              <a:ext cx="6221000" cy="3275690"/>
            </a:xfrm>
            <a:prstGeom prst="rect">
              <a:avLst/>
            </a:prstGeom>
            <a:ln>
              <a:noFill/>
            </a:ln>
            <a:effectLst>
              <a:outerShdw blurRad="292100" dist="139700" dir="2700000" algn="tl" rotWithShape="0">
                <a:srgbClr val="333333">
                  <a:alpha val="65000"/>
                </a:srgbClr>
              </a:outerShdw>
            </a:effectLst>
          </p:spPr>
        </p:pic>
        <p:sp>
          <p:nvSpPr>
            <p:cNvPr id="14" name="ZoneTexte 13">
              <a:hlinkClick r:id="rId8"/>
              <a:extLst>
                <a:ext uri="{FF2B5EF4-FFF2-40B4-BE49-F238E27FC236}">
                  <a16:creationId xmlns:a16="http://schemas.microsoft.com/office/drawing/2014/main" id="{72D0117E-6034-587E-0DED-3E99AA368E5C}"/>
                </a:ext>
              </a:extLst>
            </p:cNvPr>
            <p:cNvSpPr txBox="1"/>
            <p:nvPr/>
          </p:nvSpPr>
          <p:spPr>
            <a:xfrm>
              <a:off x="3770811" y="3471921"/>
              <a:ext cx="4772298" cy="338554"/>
            </a:xfrm>
            <a:prstGeom prst="rect">
              <a:avLst/>
            </a:prstGeom>
            <a:noFill/>
          </p:spPr>
          <p:txBody>
            <a:bodyPr wrap="square" rtlCol="0">
              <a:spAutoFit/>
            </a:bodyPr>
            <a:lstStyle/>
            <a:p>
              <a:r>
                <a:rPr lang="fr-FR" dirty="0"/>
                <a:t>                                                                                              </a:t>
              </a:r>
            </a:p>
          </p:txBody>
        </p:sp>
      </p:grpSp>
    </p:spTree>
    <p:extLst>
      <p:ext uri="{BB962C8B-B14F-4D97-AF65-F5344CB8AC3E}">
        <p14:creationId xmlns:p14="http://schemas.microsoft.com/office/powerpoint/2010/main" val="1458490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2BC1D-344F-FC0C-EC95-682D5D3C56E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2D85E7-4E03-D585-1550-5DCCE5A99C18}"/>
              </a:ext>
            </a:extLst>
          </p:cNvPr>
          <p:cNvSpPr>
            <a:spLocks noGrp="1"/>
          </p:cNvSpPr>
          <p:nvPr>
            <p:ph type="title"/>
          </p:nvPr>
        </p:nvSpPr>
        <p:spPr>
          <a:xfrm>
            <a:off x="0" y="1"/>
            <a:ext cx="12192000" cy="852255"/>
          </a:xfrm>
          <a:solidFill>
            <a:srgbClr val="9B4E3E"/>
          </a:solidFill>
        </p:spPr>
        <p:txBody>
          <a:bodyPr>
            <a:normAutofit/>
          </a:bodyPr>
          <a:lstStyle/>
          <a:p>
            <a:r>
              <a:rPr lang="fr-FR" sz="3600" dirty="0">
                <a:solidFill>
                  <a:schemeClr val="bg1"/>
                </a:solidFill>
                <a:latin typeface="+mn-lt"/>
              </a:rPr>
              <a:t>Configurer, personnaliser son PC (1/1)</a:t>
            </a:r>
          </a:p>
        </p:txBody>
      </p:sp>
      <p:grpSp>
        <p:nvGrpSpPr>
          <p:cNvPr id="7" name="Groupe 6">
            <a:extLst>
              <a:ext uri="{FF2B5EF4-FFF2-40B4-BE49-F238E27FC236}">
                <a16:creationId xmlns:a16="http://schemas.microsoft.com/office/drawing/2014/main" id="{3C74B35E-4BB1-CA1A-CC1C-96CE1F1CDFE4}"/>
              </a:ext>
            </a:extLst>
          </p:cNvPr>
          <p:cNvGrpSpPr/>
          <p:nvPr/>
        </p:nvGrpSpPr>
        <p:grpSpPr>
          <a:xfrm>
            <a:off x="9586895" y="1269885"/>
            <a:ext cx="2122146" cy="1252806"/>
            <a:chOff x="463430" y="1230028"/>
            <a:chExt cx="2122146" cy="1252806"/>
          </a:xfrm>
        </p:grpSpPr>
        <p:pic>
          <p:nvPicPr>
            <p:cNvPr id="3" name="Picture 3" descr="Icônes, logos, symboles Touche windows– Téléchargement gratuit aux formats  PNG et SVG">
              <a:extLst>
                <a:ext uri="{FF2B5EF4-FFF2-40B4-BE49-F238E27FC236}">
                  <a16:creationId xmlns:a16="http://schemas.microsoft.com/office/drawing/2014/main" id="{F8213FCE-498A-BA87-A514-BEDD61F20B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310" y="1269885"/>
              <a:ext cx="689729" cy="689729"/>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AAF38F22-A0EA-CCE2-DBD6-50256CF75EE2}"/>
                </a:ext>
              </a:extLst>
            </p:cNvPr>
            <p:cNvSpPr txBox="1"/>
            <p:nvPr/>
          </p:nvSpPr>
          <p:spPr>
            <a:xfrm>
              <a:off x="463430" y="1959614"/>
              <a:ext cx="1219491" cy="523220"/>
            </a:xfrm>
            <a:prstGeom prst="rect">
              <a:avLst/>
            </a:prstGeom>
            <a:noFill/>
          </p:spPr>
          <p:txBody>
            <a:bodyPr wrap="square" rtlCol="0">
              <a:spAutoFit/>
            </a:bodyPr>
            <a:lstStyle/>
            <a:p>
              <a:pPr algn="ctr"/>
              <a:r>
                <a:rPr lang="fr-FR" sz="1400" b="1" dirty="0"/>
                <a:t>Touche Windows</a:t>
              </a:r>
            </a:p>
          </p:txBody>
        </p:sp>
        <p:sp>
          <p:nvSpPr>
            <p:cNvPr id="6" name="ZoneTexte 5">
              <a:extLst>
                <a:ext uri="{FF2B5EF4-FFF2-40B4-BE49-F238E27FC236}">
                  <a16:creationId xmlns:a16="http://schemas.microsoft.com/office/drawing/2014/main" id="{8B6F398E-3CF6-72DF-7802-6E97ABB873A5}"/>
                </a:ext>
              </a:extLst>
            </p:cNvPr>
            <p:cNvSpPr txBox="1"/>
            <p:nvPr/>
          </p:nvSpPr>
          <p:spPr>
            <a:xfrm>
              <a:off x="1418039" y="1230028"/>
              <a:ext cx="1167537" cy="769441"/>
            </a:xfrm>
            <a:prstGeom prst="rect">
              <a:avLst/>
            </a:prstGeom>
            <a:noFill/>
          </p:spPr>
          <p:txBody>
            <a:bodyPr wrap="square" rtlCol="0">
              <a:spAutoFit/>
            </a:bodyPr>
            <a:lstStyle/>
            <a:p>
              <a:r>
                <a:rPr lang="fr-FR" sz="4000" b="1" dirty="0"/>
                <a:t>+ </a:t>
              </a:r>
              <a:r>
                <a:rPr lang="fr-FR" sz="4400" b="1" dirty="0"/>
                <a:t>U</a:t>
              </a:r>
            </a:p>
          </p:txBody>
        </p:sp>
      </p:grpSp>
      <p:sp>
        <p:nvSpPr>
          <p:cNvPr id="9" name="ZoneTexte 8">
            <a:extLst>
              <a:ext uri="{FF2B5EF4-FFF2-40B4-BE49-F238E27FC236}">
                <a16:creationId xmlns:a16="http://schemas.microsoft.com/office/drawing/2014/main" id="{280165E6-9E96-4289-4A4E-A4BEA4A1F7F9}"/>
              </a:ext>
            </a:extLst>
          </p:cNvPr>
          <p:cNvSpPr txBox="1"/>
          <p:nvPr/>
        </p:nvSpPr>
        <p:spPr>
          <a:xfrm>
            <a:off x="482959" y="1269885"/>
            <a:ext cx="8678883" cy="4893647"/>
          </a:xfrm>
          <a:prstGeom prst="rect">
            <a:avLst/>
          </a:prstGeom>
          <a:noFill/>
        </p:spPr>
        <p:txBody>
          <a:bodyPr wrap="square">
            <a:spAutoFit/>
          </a:bodyPr>
          <a:lstStyle/>
          <a:p>
            <a:pPr defTabSz="914400" eaLnBrk="0" fontAlgn="base" hangingPunct="0">
              <a:spcBef>
                <a:spcPct val="0"/>
              </a:spcBef>
              <a:spcAft>
                <a:spcPct val="0"/>
              </a:spcAft>
            </a:pPr>
            <a:r>
              <a:rPr kumimoji="0" lang="fr-FR" altLang="fr-FR" sz="2400" b="0" i="0" u="none" strike="noStrike" cap="none" normalizeH="0" baseline="0" dirty="0">
                <a:ln>
                  <a:noFill/>
                </a:ln>
                <a:effectLst/>
                <a:latin typeface="Avenir Light"/>
              </a:rPr>
              <a:t>→ Importance de configurer son PC (besoins, outils de facilitation ou de confort…)</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2400" b="1" dirty="0">
              <a:latin typeface="Avenir Ligh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400" b="1" i="0" u="none" strike="noStrike" cap="none" normalizeH="0" baseline="0" dirty="0">
                <a:ln>
                  <a:noFill/>
                </a:ln>
                <a:effectLst/>
                <a:latin typeface="Avenir Light"/>
              </a:rPr>
              <a:t>3 grandes catégories </a:t>
            </a:r>
            <a:r>
              <a:rPr kumimoji="0" lang="fr-FR" altLang="fr-FR" sz="2400" b="0" i="0" u="none" strike="noStrike" cap="none" normalizeH="0" baseline="0" dirty="0">
                <a:ln>
                  <a:noFill/>
                </a:ln>
                <a:effectLst/>
                <a:latin typeface="Avenir Light"/>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400" b="0" i="0" u="none" strike="noStrike" cap="none" normalizeH="0" baseline="0" dirty="0">
              <a:ln>
                <a:noFill/>
              </a:ln>
              <a:effectLst/>
              <a:latin typeface="Avenir Light"/>
            </a:endParaRPr>
          </a:p>
          <a:p>
            <a:pPr lvl="1" defTabSz="914400" eaLnBrk="0" fontAlgn="base" hangingPunct="0">
              <a:spcBef>
                <a:spcPct val="0"/>
              </a:spcBef>
              <a:spcAft>
                <a:spcPct val="0"/>
              </a:spcAft>
              <a:buFontTx/>
              <a:buChar char="•"/>
            </a:pPr>
            <a:r>
              <a:rPr kumimoji="0" lang="fr-FR" altLang="fr-FR" sz="2400" b="0" i="0" u="none" strike="noStrike" cap="none" normalizeH="0" baseline="0" dirty="0">
                <a:ln>
                  <a:noFill/>
                </a:ln>
                <a:effectLst/>
                <a:latin typeface="Avenir Light"/>
              </a:rPr>
              <a:t> La vision : taille du pointeur, du texte , fonction de loupe, filtres de couleurs, contrastes, etc..</a:t>
            </a:r>
          </a:p>
          <a:p>
            <a:pPr lvl="1" defTabSz="914400" eaLnBrk="0" fontAlgn="base" hangingPunct="0">
              <a:spcBef>
                <a:spcPct val="0"/>
              </a:spcBef>
              <a:spcAft>
                <a:spcPct val="0"/>
              </a:spcAft>
              <a:buFontTx/>
              <a:buChar char="•"/>
            </a:pPr>
            <a:endParaRPr kumimoji="0" lang="fr-FR" altLang="fr-FR" sz="2400" b="0" i="0" u="none" strike="noStrike" cap="none" normalizeH="0" baseline="0" dirty="0">
              <a:ln>
                <a:noFill/>
              </a:ln>
              <a:effectLst/>
              <a:latin typeface="Avenir Light"/>
            </a:endParaRPr>
          </a:p>
          <a:p>
            <a:pPr lvl="1" defTabSz="914400" eaLnBrk="0" fontAlgn="base" hangingPunct="0">
              <a:spcBef>
                <a:spcPct val="0"/>
              </a:spcBef>
              <a:spcAft>
                <a:spcPct val="0"/>
              </a:spcAft>
              <a:buFontTx/>
              <a:buChar char="•"/>
            </a:pPr>
            <a:r>
              <a:rPr kumimoji="0" lang="fr-FR" altLang="fr-FR" sz="2400" b="0" i="0" u="none" strike="noStrike" cap="none" normalizeH="0" baseline="0" dirty="0">
                <a:ln>
                  <a:noFill/>
                </a:ln>
                <a:effectLst/>
                <a:latin typeface="Avenir Light"/>
              </a:rPr>
              <a:t> L'audition contient deux sous-domaines </a:t>
            </a:r>
            <a:r>
              <a:rPr lang="fr-FR" altLang="fr-FR" sz="2400" dirty="0">
                <a:latin typeface="Avenir Light"/>
              </a:rPr>
              <a:t>: </a:t>
            </a:r>
            <a:r>
              <a:rPr kumimoji="0" lang="fr-FR" altLang="fr-FR" sz="2400" b="0" i="0" u="none" strike="noStrike" cap="none" normalizeH="0" baseline="0" dirty="0">
                <a:ln>
                  <a:noFill/>
                </a:ln>
                <a:effectLst/>
                <a:latin typeface="Avenir Light"/>
              </a:rPr>
              <a:t>les réglages audios et la fonction sous-titres.</a:t>
            </a:r>
          </a:p>
          <a:p>
            <a:pPr lvl="1" defTabSz="914400" eaLnBrk="0" fontAlgn="base" hangingPunct="0">
              <a:spcBef>
                <a:spcPct val="0"/>
              </a:spcBef>
              <a:spcAft>
                <a:spcPct val="0"/>
              </a:spcAft>
              <a:buFontTx/>
              <a:buChar char="•"/>
            </a:pPr>
            <a:endParaRPr kumimoji="0" lang="fr-FR" altLang="fr-FR" sz="2400" b="0" i="0" u="none" strike="noStrike" cap="none" normalizeH="0" baseline="0" dirty="0">
              <a:ln>
                <a:noFill/>
              </a:ln>
              <a:effectLst/>
              <a:latin typeface="Avenir Light"/>
            </a:endParaRPr>
          </a:p>
          <a:p>
            <a:pPr lvl="1" defTabSz="914400" eaLnBrk="0" fontAlgn="base" hangingPunct="0">
              <a:spcBef>
                <a:spcPct val="0"/>
              </a:spcBef>
              <a:spcAft>
                <a:spcPct val="0"/>
              </a:spcAft>
              <a:buFontTx/>
              <a:buChar char="•"/>
            </a:pPr>
            <a:r>
              <a:rPr kumimoji="0" lang="fr-FR" altLang="fr-FR" sz="2400" b="0" i="0" u="none" strike="noStrike" cap="none" normalizeH="0" baseline="0" dirty="0">
                <a:ln>
                  <a:noFill/>
                </a:ln>
                <a:effectLst/>
                <a:latin typeface="Avenir Light"/>
              </a:rPr>
              <a:t> L'interaction : exemple de la saisie vocale pour des élèves plus à l'aise avec l'oral.</a:t>
            </a:r>
          </a:p>
        </p:txBody>
      </p:sp>
      <p:sp>
        <p:nvSpPr>
          <p:cNvPr id="4" name="Rectangle : coins arrondis 3">
            <a:extLst>
              <a:ext uri="{FF2B5EF4-FFF2-40B4-BE49-F238E27FC236}">
                <a16:creationId xmlns:a16="http://schemas.microsoft.com/office/drawing/2014/main" id="{F42D9354-2E8E-7C4F-2258-C65273F383A4}"/>
              </a:ext>
            </a:extLst>
          </p:cNvPr>
          <p:cNvSpPr/>
          <p:nvPr/>
        </p:nvSpPr>
        <p:spPr>
          <a:xfrm>
            <a:off x="9586895" y="1176966"/>
            <a:ext cx="2215245" cy="1483948"/>
          </a:xfrm>
          <a:prstGeom prst="round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3376789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F2E14-673F-C5C5-1B50-1D670369FA2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857A34D-0F1E-C6AF-A9B0-4E4F22D5CE1E}"/>
              </a:ext>
            </a:extLst>
          </p:cNvPr>
          <p:cNvSpPr>
            <a:spLocks noGrp="1"/>
          </p:cNvSpPr>
          <p:nvPr>
            <p:ph type="title"/>
          </p:nvPr>
        </p:nvSpPr>
        <p:spPr>
          <a:xfrm>
            <a:off x="0" y="1"/>
            <a:ext cx="12192000" cy="852255"/>
          </a:xfrm>
          <a:solidFill>
            <a:srgbClr val="9B4E3E"/>
          </a:solidFill>
        </p:spPr>
        <p:txBody>
          <a:bodyPr>
            <a:normAutofit/>
          </a:bodyPr>
          <a:lstStyle/>
          <a:p>
            <a:r>
              <a:rPr lang="fr-FR" sz="3600" dirty="0">
                <a:solidFill>
                  <a:schemeClr val="bg1"/>
                </a:solidFill>
                <a:latin typeface="+mn-lt"/>
              </a:rPr>
              <a:t>Se connecter au WI-FI de l’établissement (1/1)</a:t>
            </a:r>
          </a:p>
        </p:txBody>
      </p:sp>
      <p:pic>
        <p:nvPicPr>
          <p:cNvPr id="3" name="Picture 2">
            <a:extLst>
              <a:ext uri="{FF2B5EF4-FFF2-40B4-BE49-F238E27FC236}">
                <a16:creationId xmlns:a16="http://schemas.microsoft.com/office/drawing/2014/main" id="{C402CE5C-C0DD-B6C1-0FD8-3AECBEBE31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2387" y="1717365"/>
            <a:ext cx="1149096" cy="948004"/>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94FFD823-8559-FD3D-E434-89C4744F0940}"/>
              </a:ext>
            </a:extLst>
          </p:cNvPr>
          <p:cNvSpPr txBox="1"/>
          <p:nvPr/>
        </p:nvSpPr>
        <p:spPr>
          <a:xfrm>
            <a:off x="2718457" y="1806691"/>
            <a:ext cx="5472088" cy="584775"/>
          </a:xfrm>
          <a:prstGeom prst="rect">
            <a:avLst/>
          </a:prstGeom>
          <a:noFill/>
        </p:spPr>
        <p:txBody>
          <a:bodyPr wrap="square" rtlCol="0">
            <a:spAutoFit/>
          </a:bodyPr>
          <a:lstStyle/>
          <a:p>
            <a:r>
              <a:rPr lang="fr-FR" sz="3200" b="1" dirty="0" err="1">
                <a:latin typeface="Avenir Light"/>
              </a:rPr>
              <a:t>OrdinateursLyceensNormands</a:t>
            </a:r>
            <a:endParaRPr lang="fr-FR" sz="3200" b="1" dirty="0">
              <a:latin typeface="Avenir Light"/>
            </a:endParaRPr>
          </a:p>
        </p:txBody>
      </p:sp>
      <p:sp>
        <p:nvSpPr>
          <p:cNvPr id="6" name="ZoneTexte 5">
            <a:extLst>
              <a:ext uri="{FF2B5EF4-FFF2-40B4-BE49-F238E27FC236}">
                <a16:creationId xmlns:a16="http://schemas.microsoft.com/office/drawing/2014/main" id="{B7762930-7486-0219-1A96-EA2F7FFEB8A9}"/>
              </a:ext>
            </a:extLst>
          </p:cNvPr>
          <p:cNvSpPr txBox="1"/>
          <p:nvPr/>
        </p:nvSpPr>
        <p:spPr>
          <a:xfrm>
            <a:off x="1212387" y="3429000"/>
            <a:ext cx="10284848" cy="1569660"/>
          </a:xfrm>
          <a:prstGeom prst="rect">
            <a:avLst/>
          </a:prstGeom>
          <a:noFill/>
        </p:spPr>
        <p:txBody>
          <a:bodyPr wrap="square">
            <a:spAutoFit/>
          </a:bodyPr>
          <a:lstStyle/>
          <a:p>
            <a:r>
              <a:rPr lang="fr-FR" sz="3200" b="0" i="0" dirty="0">
                <a:effectLst/>
                <a:latin typeface="YACgEa-oJH8_0"/>
              </a:rPr>
              <a:t>Entre : </a:t>
            </a:r>
          </a:p>
          <a:p>
            <a:pPr marL="742950" lvl="1" indent="-285750">
              <a:buFont typeface="Arial" panose="020B0604020202020204" pitchFamily="34" charset="0"/>
              <a:buChar char="•"/>
            </a:pPr>
            <a:r>
              <a:rPr lang="fr-FR" sz="3200" b="0" i="0" dirty="0">
                <a:effectLst/>
                <a:latin typeface="YACgEa-oJH8_0"/>
              </a:rPr>
              <a:t>ton identifiant </a:t>
            </a:r>
            <a:r>
              <a:rPr lang="fr-FR" sz="3200" b="0" i="0" dirty="0" err="1">
                <a:effectLst/>
                <a:latin typeface="YACgEa-oJH8_0"/>
              </a:rPr>
              <a:t>Educonnect</a:t>
            </a:r>
            <a:r>
              <a:rPr lang="fr-FR" sz="3200" b="0" i="0" dirty="0">
                <a:effectLst/>
                <a:latin typeface="YACgEa-oJH8_0"/>
              </a:rPr>
              <a:t> comme « nom d’utilisateur » </a:t>
            </a:r>
          </a:p>
          <a:p>
            <a:pPr marL="742950" lvl="1" indent="-285750">
              <a:buFont typeface="Arial" panose="020B0604020202020204" pitchFamily="34" charset="0"/>
              <a:buChar char="•"/>
            </a:pPr>
            <a:r>
              <a:rPr lang="fr-FR" sz="3200" b="0" i="0" dirty="0">
                <a:effectLst/>
                <a:latin typeface="YACgEa-oJH8_0"/>
              </a:rPr>
              <a:t>ton mot de passe </a:t>
            </a:r>
            <a:r>
              <a:rPr lang="fr-FR" sz="3200" b="0" i="0" dirty="0" err="1">
                <a:effectLst/>
                <a:latin typeface="YACgEa-oJH8_0"/>
              </a:rPr>
              <a:t>Educonnect</a:t>
            </a:r>
            <a:r>
              <a:rPr lang="fr-FR" sz="3200" b="0" i="0" dirty="0">
                <a:effectLst/>
                <a:latin typeface="YACgEa-oJH8_0"/>
              </a:rPr>
              <a:t> comme </a:t>
            </a:r>
            <a:r>
              <a:rPr lang="fr-FR" sz="3200" dirty="0">
                <a:latin typeface="YACgEa-oJH8_0"/>
              </a:rPr>
              <a:t>« </a:t>
            </a:r>
            <a:r>
              <a:rPr lang="fr-FR" sz="3200" b="0" i="0" dirty="0">
                <a:effectLst/>
                <a:latin typeface="YACgEa-oJH8_0"/>
              </a:rPr>
              <a:t>mot de passe »</a:t>
            </a:r>
            <a:endParaRPr lang="fr-FR" sz="3200" dirty="0"/>
          </a:p>
        </p:txBody>
      </p:sp>
      <p:pic>
        <p:nvPicPr>
          <p:cNvPr id="8" name="Graphique 7" descr="Badge 1 avec un remplissage uni">
            <a:extLst>
              <a:ext uri="{FF2B5EF4-FFF2-40B4-BE49-F238E27FC236}">
                <a16:creationId xmlns:a16="http://schemas.microsoft.com/office/drawing/2014/main" id="{513F2243-7D30-8C84-A72C-EDF288A3A42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1312" y="1724603"/>
            <a:ext cx="674101" cy="674101"/>
          </a:xfrm>
          <a:prstGeom prst="rect">
            <a:avLst/>
          </a:prstGeom>
        </p:spPr>
      </p:pic>
      <p:pic>
        <p:nvPicPr>
          <p:cNvPr id="10" name="Graphique 9" descr="Badge avec un remplissage uni">
            <a:extLst>
              <a:ext uri="{FF2B5EF4-FFF2-40B4-BE49-F238E27FC236}">
                <a16:creationId xmlns:a16="http://schemas.microsoft.com/office/drawing/2014/main" id="{22DDDC0F-FFA5-0725-809A-420DA5612DF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87964" y="3342655"/>
            <a:ext cx="674101" cy="674101"/>
          </a:xfrm>
          <a:prstGeom prst="rect">
            <a:avLst/>
          </a:prstGeom>
        </p:spPr>
      </p:pic>
      <p:pic>
        <p:nvPicPr>
          <p:cNvPr id="7" name="Image 6">
            <a:extLst>
              <a:ext uri="{FF2B5EF4-FFF2-40B4-BE49-F238E27FC236}">
                <a16:creationId xmlns:a16="http://schemas.microsoft.com/office/drawing/2014/main" id="{582160A6-6C9D-7D82-2B27-12BA673C191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71643" y="911073"/>
            <a:ext cx="2099387" cy="2560588"/>
          </a:xfrm>
          <a:prstGeom prst="rect">
            <a:avLst/>
          </a:prstGeom>
        </p:spPr>
      </p:pic>
    </p:spTree>
    <p:extLst>
      <p:ext uri="{BB962C8B-B14F-4D97-AF65-F5344CB8AC3E}">
        <p14:creationId xmlns:p14="http://schemas.microsoft.com/office/powerpoint/2010/main" val="3450789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353B3-3036-2CCF-972C-2BAE527810C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4700399-F9D1-4934-43BA-891AC562FF44}"/>
              </a:ext>
            </a:extLst>
          </p:cNvPr>
          <p:cNvSpPr>
            <a:spLocks noGrp="1"/>
          </p:cNvSpPr>
          <p:nvPr>
            <p:ph type="title"/>
          </p:nvPr>
        </p:nvSpPr>
        <p:spPr>
          <a:xfrm>
            <a:off x="0" y="1"/>
            <a:ext cx="12192000" cy="852255"/>
          </a:xfrm>
          <a:solidFill>
            <a:srgbClr val="9B4E3E"/>
          </a:solidFill>
        </p:spPr>
        <p:txBody>
          <a:bodyPr>
            <a:normAutofit/>
          </a:bodyPr>
          <a:lstStyle/>
          <a:p>
            <a:r>
              <a:rPr lang="fr-FR" sz="3600" dirty="0">
                <a:solidFill>
                  <a:schemeClr val="bg1"/>
                </a:solidFill>
                <a:latin typeface="+mn-lt"/>
              </a:rPr>
              <a:t>Mettre à jour son PC (1/1)</a:t>
            </a:r>
          </a:p>
        </p:txBody>
      </p:sp>
      <p:pic>
        <p:nvPicPr>
          <p:cNvPr id="3" name="Picture 3" descr="Icônes, logos, symboles Touche windows– Téléchargement gratuit aux formats  PNG et SVG">
            <a:extLst>
              <a:ext uri="{FF2B5EF4-FFF2-40B4-BE49-F238E27FC236}">
                <a16:creationId xmlns:a16="http://schemas.microsoft.com/office/drawing/2014/main" id="{F95AB311-382D-C746-0D2E-1997BC121B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7778" y="959769"/>
            <a:ext cx="1331976" cy="1331976"/>
          </a:xfrm>
          <a:prstGeom prst="rect">
            <a:avLst/>
          </a:prstGeom>
          <a:noFill/>
          <a:extLst>
            <a:ext uri="{909E8E84-426E-40DD-AFC4-6F175D3DCCD1}">
              <a14:hiddenFill xmlns:a14="http://schemas.microsoft.com/office/drawing/2010/main">
                <a:solidFill>
                  <a:srgbClr val="FFFFFF"/>
                </a:solidFill>
              </a14:hiddenFill>
            </a:ext>
          </a:extLst>
        </p:spPr>
      </p:pic>
      <p:pic>
        <p:nvPicPr>
          <p:cNvPr id="4" name="Graphique 3" descr="Badge 1 avec un remplissage uni">
            <a:extLst>
              <a:ext uri="{FF2B5EF4-FFF2-40B4-BE49-F238E27FC236}">
                <a16:creationId xmlns:a16="http://schemas.microsoft.com/office/drawing/2014/main" id="{C940B672-FEC0-217A-0181-19FD8A8C4E7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26971" y="1288707"/>
            <a:ext cx="674101" cy="674101"/>
          </a:xfrm>
          <a:prstGeom prst="rect">
            <a:avLst/>
          </a:prstGeom>
        </p:spPr>
      </p:pic>
      <p:pic>
        <p:nvPicPr>
          <p:cNvPr id="5" name="Graphique 4" descr="Badge avec un remplissage uni">
            <a:extLst>
              <a:ext uri="{FF2B5EF4-FFF2-40B4-BE49-F238E27FC236}">
                <a16:creationId xmlns:a16="http://schemas.microsoft.com/office/drawing/2014/main" id="{06299888-463D-7027-D170-D4721FC5F03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4013" y="3091950"/>
            <a:ext cx="674101" cy="674101"/>
          </a:xfrm>
          <a:prstGeom prst="rect">
            <a:avLst/>
          </a:prstGeom>
        </p:spPr>
      </p:pic>
      <p:pic>
        <p:nvPicPr>
          <p:cNvPr id="6" name="Picture 5" descr="Paramètres - Téléchargement icônes gratuites">
            <a:extLst>
              <a:ext uri="{FF2B5EF4-FFF2-40B4-BE49-F238E27FC236}">
                <a16:creationId xmlns:a16="http://schemas.microsoft.com/office/drawing/2014/main" id="{6067E635-5F24-CB02-13BD-6252E47FDA1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95784" y="2869785"/>
            <a:ext cx="1283970" cy="1283970"/>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A48DFC31-7374-344B-5C8D-71B5181126D5}"/>
              </a:ext>
            </a:extLst>
          </p:cNvPr>
          <p:cNvSpPr txBox="1"/>
          <p:nvPr/>
        </p:nvSpPr>
        <p:spPr>
          <a:xfrm>
            <a:off x="1491059" y="4566256"/>
            <a:ext cx="2121408" cy="1200329"/>
          </a:xfrm>
          <a:prstGeom prst="rect">
            <a:avLst/>
          </a:prstGeom>
          <a:noFill/>
        </p:spPr>
        <p:txBody>
          <a:bodyPr wrap="square" rtlCol="0">
            <a:spAutoFit/>
          </a:bodyPr>
          <a:lstStyle/>
          <a:p>
            <a:pPr algn="ctr"/>
            <a:r>
              <a:rPr lang="fr-FR" sz="3600" b="1" dirty="0">
                <a:latin typeface="Avenir Light"/>
              </a:rPr>
              <a:t>Windows Update</a:t>
            </a:r>
          </a:p>
        </p:txBody>
      </p:sp>
      <p:pic>
        <p:nvPicPr>
          <p:cNvPr id="9" name="Graphique 8" descr="Badge 3 avec un remplissage uni">
            <a:extLst>
              <a:ext uri="{FF2B5EF4-FFF2-40B4-BE49-F238E27FC236}">
                <a16:creationId xmlns:a16="http://schemas.microsoft.com/office/drawing/2014/main" id="{1C542255-FEC5-600A-21E6-A681364E767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54013" y="4738607"/>
            <a:ext cx="674101" cy="674101"/>
          </a:xfrm>
          <a:prstGeom prst="rect">
            <a:avLst/>
          </a:prstGeom>
        </p:spPr>
      </p:pic>
      <p:pic>
        <p:nvPicPr>
          <p:cNvPr id="13" name="Image 12" descr="Une image contenant texte, capture d’écran, logiciel, Police&#10;&#10;Le contenu généré par l’IA peut être incorrect.">
            <a:extLst>
              <a:ext uri="{FF2B5EF4-FFF2-40B4-BE49-F238E27FC236}">
                <a16:creationId xmlns:a16="http://schemas.microsoft.com/office/drawing/2014/main" id="{AACAC3F4-7697-A1C6-D3F4-08F567A1A10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393744" y="1199165"/>
            <a:ext cx="7344243" cy="3539441"/>
          </a:xfrm>
          <a:prstGeom prst="rect">
            <a:avLst/>
          </a:prstGeom>
          <a:ln>
            <a:noFill/>
          </a:ln>
          <a:effectLst>
            <a:outerShdw blurRad="292100" dist="139700" dir="2700000" algn="tl" rotWithShape="0">
              <a:srgbClr val="333333">
                <a:alpha val="65000"/>
              </a:srgbClr>
            </a:outerShdw>
          </a:effectLst>
        </p:spPr>
      </p:pic>
      <p:pic>
        <p:nvPicPr>
          <p:cNvPr id="10" name="Graphique 9" descr="Sonnerie d’alarme contour">
            <a:extLst>
              <a:ext uri="{FF2B5EF4-FFF2-40B4-BE49-F238E27FC236}">
                <a16:creationId xmlns:a16="http://schemas.microsoft.com/office/drawing/2014/main" id="{2D067EC6-14ED-EC18-8179-6A481B2E1F7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824083" y="5228042"/>
            <a:ext cx="914400" cy="914400"/>
          </a:xfrm>
          <a:prstGeom prst="rect">
            <a:avLst/>
          </a:prstGeom>
        </p:spPr>
      </p:pic>
      <p:sp>
        <p:nvSpPr>
          <p:cNvPr id="11" name="ZoneTexte 10">
            <a:extLst>
              <a:ext uri="{FF2B5EF4-FFF2-40B4-BE49-F238E27FC236}">
                <a16:creationId xmlns:a16="http://schemas.microsoft.com/office/drawing/2014/main" id="{FC7B59DC-782D-A96C-A7A5-5BE81F61401D}"/>
              </a:ext>
            </a:extLst>
          </p:cNvPr>
          <p:cNvSpPr txBox="1"/>
          <p:nvPr/>
        </p:nvSpPr>
        <p:spPr>
          <a:xfrm>
            <a:off x="9738483" y="5500576"/>
            <a:ext cx="3338623" cy="369332"/>
          </a:xfrm>
          <a:prstGeom prst="rect">
            <a:avLst/>
          </a:prstGeom>
          <a:noFill/>
        </p:spPr>
        <p:txBody>
          <a:bodyPr wrap="square" rtlCol="0">
            <a:spAutoFit/>
          </a:bodyPr>
          <a:lstStyle/>
          <a:p>
            <a:r>
              <a:rPr lang="fr-FR" dirty="0"/>
              <a:t>À faire régulièrement</a:t>
            </a:r>
          </a:p>
        </p:txBody>
      </p:sp>
      <p:pic>
        <p:nvPicPr>
          <p:cNvPr id="8" name="Picture 3" descr="Icônes, logos, symboles Touche windows– Téléchargement gratuit aux formats  PNG et SVG">
            <a:extLst>
              <a:ext uri="{FF2B5EF4-FFF2-40B4-BE49-F238E27FC236}">
                <a16:creationId xmlns:a16="http://schemas.microsoft.com/office/drawing/2014/main" id="{67B9B7BD-CB5F-03A3-EC23-466DCED1BA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0" y="959768"/>
            <a:ext cx="1331976" cy="1331976"/>
          </a:xfrm>
          <a:prstGeom prst="rect">
            <a:avLst/>
          </a:prstGeom>
          <a:noFill/>
          <a:extLst>
            <a:ext uri="{909E8E84-426E-40DD-AFC4-6F175D3DCCD1}">
              <a14:hiddenFill xmlns:a14="http://schemas.microsoft.com/office/drawing/2010/main">
                <a:solidFill>
                  <a:srgbClr val="FFFFFF"/>
                </a:solidFill>
              </a14:hiddenFill>
            </a:ext>
          </a:extLst>
        </p:spPr>
      </p:pic>
      <p:pic>
        <p:nvPicPr>
          <p:cNvPr id="12" name="Graphique 11" descr="Badge 1 avec un remplissage uni">
            <a:extLst>
              <a:ext uri="{FF2B5EF4-FFF2-40B4-BE49-F238E27FC236}">
                <a16:creationId xmlns:a16="http://schemas.microsoft.com/office/drawing/2014/main" id="{804F8EA7-DB92-AE20-1E56-D17C3EADBB9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4013" y="1288706"/>
            <a:ext cx="674101" cy="674101"/>
          </a:xfrm>
          <a:prstGeom prst="rect">
            <a:avLst/>
          </a:prstGeom>
        </p:spPr>
      </p:pic>
      <p:pic>
        <p:nvPicPr>
          <p:cNvPr id="14" name="Graphique 13" descr="Badge avec un remplissage uni">
            <a:extLst>
              <a:ext uri="{FF2B5EF4-FFF2-40B4-BE49-F238E27FC236}">
                <a16:creationId xmlns:a16="http://schemas.microsoft.com/office/drawing/2014/main" id="{CE9FDB41-6F75-8410-62FE-BA36E57133B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1055" y="3091949"/>
            <a:ext cx="674101" cy="674101"/>
          </a:xfrm>
          <a:prstGeom prst="rect">
            <a:avLst/>
          </a:prstGeom>
        </p:spPr>
      </p:pic>
      <p:pic>
        <p:nvPicPr>
          <p:cNvPr id="15" name="Picture 5" descr="Paramètres - Téléchargement icônes gratuites">
            <a:extLst>
              <a:ext uri="{FF2B5EF4-FFF2-40B4-BE49-F238E27FC236}">
                <a16:creationId xmlns:a16="http://schemas.microsoft.com/office/drawing/2014/main" id="{529B27ED-79D5-0B71-12A0-F738938A2E5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22826" y="2869784"/>
            <a:ext cx="1283970" cy="1283970"/>
          </a:xfrm>
          <a:prstGeom prst="rect">
            <a:avLst/>
          </a:prstGeom>
          <a:noFill/>
          <a:extLst>
            <a:ext uri="{909E8E84-426E-40DD-AFC4-6F175D3DCCD1}">
              <a14:hiddenFill xmlns:a14="http://schemas.microsoft.com/office/drawing/2010/main">
                <a:solidFill>
                  <a:srgbClr val="FFFFFF"/>
                </a:solidFill>
              </a14:hiddenFill>
            </a:ext>
          </a:extLst>
        </p:spPr>
      </p:pic>
      <p:pic>
        <p:nvPicPr>
          <p:cNvPr id="16" name="Graphique 15" descr="Badge 3 avec un remplissage uni">
            <a:extLst>
              <a:ext uri="{FF2B5EF4-FFF2-40B4-BE49-F238E27FC236}">
                <a16:creationId xmlns:a16="http://schemas.microsoft.com/office/drawing/2014/main" id="{52BB3CF0-84F4-8D1D-79EB-E275E4E9181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1055" y="4738606"/>
            <a:ext cx="674101" cy="674101"/>
          </a:xfrm>
          <a:prstGeom prst="rect">
            <a:avLst/>
          </a:prstGeom>
        </p:spPr>
      </p:pic>
    </p:spTree>
    <p:extLst>
      <p:ext uri="{BB962C8B-B14F-4D97-AF65-F5344CB8AC3E}">
        <p14:creationId xmlns:p14="http://schemas.microsoft.com/office/powerpoint/2010/main" val="2707084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64F43-DAF0-A630-CC68-5C8454A620D1}"/>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E031A676-8E1F-40CC-BE19-ED6BB03762CF}"/>
              </a:ext>
            </a:extLst>
          </p:cNvPr>
          <p:cNvSpPr txBox="1"/>
          <p:nvPr/>
        </p:nvSpPr>
        <p:spPr>
          <a:xfrm>
            <a:off x="638882" y="281432"/>
            <a:ext cx="10997946" cy="646331"/>
          </a:xfrm>
          <a:prstGeom prst="rect">
            <a:avLst/>
          </a:prstGeom>
          <a:noFill/>
        </p:spPr>
        <p:txBody>
          <a:bodyPr wrap="square">
            <a:spAutoFit/>
          </a:bodyPr>
          <a:lstStyle/>
          <a:p>
            <a:r>
              <a:rPr lang="fr-FR" sz="3600" b="1" dirty="0"/>
              <a:t>Parenthèse « sécurité numérique »</a:t>
            </a:r>
          </a:p>
        </p:txBody>
      </p:sp>
      <p:sp>
        <p:nvSpPr>
          <p:cNvPr id="5" name="ZoneTexte 4">
            <a:extLst>
              <a:ext uri="{FF2B5EF4-FFF2-40B4-BE49-F238E27FC236}">
                <a16:creationId xmlns:a16="http://schemas.microsoft.com/office/drawing/2014/main" id="{526CBDDA-354E-FFD0-1323-E735631E0A89}"/>
              </a:ext>
            </a:extLst>
          </p:cNvPr>
          <p:cNvSpPr txBox="1"/>
          <p:nvPr/>
        </p:nvSpPr>
        <p:spPr>
          <a:xfrm>
            <a:off x="797442" y="1243467"/>
            <a:ext cx="7740502" cy="461665"/>
          </a:xfrm>
          <a:prstGeom prst="rect">
            <a:avLst/>
          </a:prstGeom>
          <a:noFill/>
        </p:spPr>
        <p:txBody>
          <a:bodyPr wrap="square">
            <a:spAutoFit/>
          </a:bodyPr>
          <a:lstStyle/>
          <a:p>
            <a:r>
              <a:rPr lang="fr-FR" sz="2400" b="1" dirty="0"/>
              <a:t>Quel mot de passe vous semble le plus sécurisé ?</a:t>
            </a:r>
          </a:p>
        </p:txBody>
      </p:sp>
      <p:sp>
        <p:nvSpPr>
          <p:cNvPr id="6" name="Espace réservé du texte 2">
            <a:extLst>
              <a:ext uri="{FF2B5EF4-FFF2-40B4-BE49-F238E27FC236}">
                <a16:creationId xmlns:a16="http://schemas.microsoft.com/office/drawing/2014/main" id="{8D51D0EF-9BF4-0732-088B-2A1664248D75}"/>
              </a:ext>
            </a:extLst>
          </p:cNvPr>
          <p:cNvSpPr txBox="1">
            <a:spLocks/>
          </p:cNvSpPr>
          <p:nvPr/>
        </p:nvSpPr>
        <p:spPr>
          <a:xfrm>
            <a:off x="221689" y="1651959"/>
            <a:ext cx="7476617" cy="2633290"/>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fr-FR" sz="2800" b="1" dirty="0">
                <a:solidFill>
                  <a:schemeClr val="accent2"/>
                </a:solidFill>
              </a:rPr>
              <a:t>		</a:t>
            </a:r>
            <a:r>
              <a:rPr lang="fr-FR" sz="3600" b="1" dirty="0">
                <a:solidFill>
                  <a:schemeClr val="tx1"/>
                </a:solidFill>
              </a:rPr>
              <a:t>cpaze01rb464321</a:t>
            </a:r>
          </a:p>
          <a:p>
            <a:pPr algn="l"/>
            <a:r>
              <a:rPr lang="fr-FR" sz="3600" b="1" dirty="0">
                <a:solidFill>
                  <a:schemeClr val="tx1"/>
                </a:solidFill>
              </a:rPr>
              <a:t>		Mvi#eb9Qv?Z4H@2B</a:t>
            </a:r>
          </a:p>
          <a:p>
            <a:pPr algn="l"/>
            <a:r>
              <a:rPr lang="fr-FR" sz="3600" b="1" dirty="0">
                <a:solidFill>
                  <a:schemeClr val="tx1"/>
                </a:solidFill>
              </a:rPr>
              <a:t>		totodu50medor </a:t>
            </a:r>
          </a:p>
          <a:p>
            <a:pPr algn="l"/>
            <a:r>
              <a:rPr lang="fr-FR" sz="3600" b="1" dirty="0">
                <a:solidFill>
                  <a:schemeClr val="tx1"/>
                </a:solidFill>
              </a:rPr>
              <a:t>		123456abcdef</a:t>
            </a:r>
          </a:p>
        </p:txBody>
      </p:sp>
      <p:pic>
        <p:nvPicPr>
          <p:cNvPr id="7" name="Picture 2" descr="Numéro un - Icônes éducation gratuites">
            <a:extLst>
              <a:ext uri="{FF2B5EF4-FFF2-40B4-BE49-F238E27FC236}">
                <a16:creationId xmlns:a16="http://schemas.microsoft.com/office/drawing/2014/main" id="{66A0CA38-F318-B278-6581-C6005E5B07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6326" y="2006823"/>
            <a:ext cx="362093" cy="362093"/>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6B1ED590-D23C-1594-D138-F795753ED2BD}"/>
              </a:ext>
            </a:extLst>
          </p:cNvPr>
          <p:cNvPicPr>
            <a:picLocks noChangeAspect="1"/>
          </p:cNvPicPr>
          <p:nvPr/>
        </p:nvPicPr>
        <p:blipFill>
          <a:blip r:embed="rId3"/>
          <a:stretch>
            <a:fillRect/>
          </a:stretch>
        </p:blipFill>
        <p:spPr>
          <a:xfrm>
            <a:off x="1456326" y="2510634"/>
            <a:ext cx="370569" cy="370569"/>
          </a:xfrm>
          <a:prstGeom prst="rect">
            <a:avLst/>
          </a:prstGeom>
        </p:spPr>
      </p:pic>
      <p:pic>
        <p:nvPicPr>
          <p:cNvPr id="9" name="Image 8">
            <a:extLst>
              <a:ext uri="{FF2B5EF4-FFF2-40B4-BE49-F238E27FC236}">
                <a16:creationId xmlns:a16="http://schemas.microsoft.com/office/drawing/2014/main" id="{66ACEBEF-B1D7-A650-133E-11336ADBAEE6}"/>
              </a:ext>
            </a:extLst>
          </p:cNvPr>
          <p:cNvPicPr>
            <a:picLocks noChangeAspect="1"/>
          </p:cNvPicPr>
          <p:nvPr/>
        </p:nvPicPr>
        <p:blipFill>
          <a:blip r:embed="rId4"/>
          <a:stretch>
            <a:fillRect/>
          </a:stretch>
        </p:blipFill>
        <p:spPr>
          <a:xfrm>
            <a:off x="1456326" y="3080307"/>
            <a:ext cx="370569" cy="370569"/>
          </a:xfrm>
          <a:prstGeom prst="rect">
            <a:avLst/>
          </a:prstGeom>
        </p:spPr>
      </p:pic>
      <p:pic>
        <p:nvPicPr>
          <p:cNvPr id="10" name="Image 9">
            <a:extLst>
              <a:ext uri="{FF2B5EF4-FFF2-40B4-BE49-F238E27FC236}">
                <a16:creationId xmlns:a16="http://schemas.microsoft.com/office/drawing/2014/main" id="{6FD46485-7819-B94C-4042-C4AD3FB3F477}"/>
              </a:ext>
            </a:extLst>
          </p:cNvPr>
          <p:cNvPicPr>
            <a:picLocks noChangeAspect="1"/>
          </p:cNvPicPr>
          <p:nvPr/>
        </p:nvPicPr>
        <p:blipFill>
          <a:blip r:embed="rId5"/>
          <a:stretch>
            <a:fillRect/>
          </a:stretch>
        </p:blipFill>
        <p:spPr>
          <a:xfrm>
            <a:off x="1447850" y="3649980"/>
            <a:ext cx="370569" cy="370569"/>
          </a:xfrm>
          <a:prstGeom prst="rect">
            <a:avLst/>
          </a:prstGeom>
        </p:spPr>
      </p:pic>
      <p:sp>
        <p:nvSpPr>
          <p:cNvPr id="12" name="ZoneTexte 11">
            <a:extLst>
              <a:ext uri="{FF2B5EF4-FFF2-40B4-BE49-F238E27FC236}">
                <a16:creationId xmlns:a16="http://schemas.microsoft.com/office/drawing/2014/main" id="{9E66E270-BD91-3027-21ED-F94334F64DB3}"/>
              </a:ext>
            </a:extLst>
          </p:cNvPr>
          <p:cNvSpPr txBox="1"/>
          <p:nvPr/>
        </p:nvSpPr>
        <p:spPr>
          <a:xfrm>
            <a:off x="4429500" y="4363113"/>
            <a:ext cx="8384402" cy="646331"/>
          </a:xfrm>
          <a:prstGeom prst="rect">
            <a:avLst/>
          </a:prstGeom>
          <a:noFill/>
        </p:spPr>
        <p:txBody>
          <a:bodyPr wrap="square">
            <a:spAutoFit/>
          </a:bodyPr>
          <a:lstStyle/>
          <a:p>
            <a:r>
              <a:rPr lang="fr-FR" sz="3600" b="1" i="0" dirty="0">
                <a:solidFill>
                  <a:srgbClr val="000000"/>
                </a:solidFill>
                <a:effectLst/>
              </a:rPr>
              <a:t>L€Chi12T1T1s’@pEl1000ou</a:t>
            </a:r>
            <a:endParaRPr lang="fr-FR" sz="3600" b="1" dirty="0"/>
          </a:p>
        </p:txBody>
      </p:sp>
      <p:pic>
        <p:nvPicPr>
          <p:cNvPr id="13" name="Picture 2" descr="L'essentiel à propos de Tintin et Hergé">
            <a:extLst>
              <a:ext uri="{FF2B5EF4-FFF2-40B4-BE49-F238E27FC236}">
                <a16:creationId xmlns:a16="http://schemas.microsoft.com/office/drawing/2014/main" id="{1714CA8C-7AA9-6649-1BF0-E0D4CE57FD6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28992" y="2772512"/>
            <a:ext cx="6153684" cy="3304313"/>
          </a:xfrm>
          <a:prstGeom prst="rect">
            <a:avLst/>
          </a:prstGeom>
          <a:noFill/>
          <a:extLst>
            <a:ext uri="{909E8E84-426E-40DD-AFC4-6F175D3DCCD1}">
              <a14:hiddenFill xmlns:a14="http://schemas.microsoft.com/office/drawing/2010/main">
                <a:solidFill>
                  <a:srgbClr val="FFFFFF"/>
                </a:solidFill>
              </a14:hiddenFill>
            </a:ext>
          </a:extLst>
        </p:spPr>
      </p:pic>
      <p:sp>
        <p:nvSpPr>
          <p:cNvPr id="14" name="ZoneTexte 13">
            <a:extLst>
              <a:ext uri="{FF2B5EF4-FFF2-40B4-BE49-F238E27FC236}">
                <a16:creationId xmlns:a16="http://schemas.microsoft.com/office/drawing/2014/main" id="{51DB66DC-3AA1-C330-44CB-F8AA4E9C4EA2}"/>
              </a:ext>
            </a:extLst>
          </p:cNvPr>
          <p:cNvSpPr txBox="1"/>
          <p:nvPr/>
        </p:nvSpPr>
        <p:spPr>
          <a:xfrm>
            <a:off x="10629078" y="4424669"/>
            <a:ext cx="2015500" cy="584775"/>
          </a:xfrm>
          <a:prstGeom prst="rect">
            <a:avLst/>
          </a:prstGeom>
          <a:noFill/>
        </p:spPr>
        <p:txBody>
          <a:bodyPr wrap="square" rtlCol="0">
            <a:spAutoFit/>
          </a:bodyPr>
          <a:lstStyle/>
          <a:p>
            <a:r>
              <a:rPr lang="fr-FR" sz="3200" b="1" dirty="0">
                <a:solidFill>
                  <a:schemeClr val="tx2"/>
                </a:solidFill>
              </a:rPr>
              <a:t>1$T@</a:t>
            </a:r>
          </a:p>
        </p:txBody>
      </p:sp>
      <p:sp>
        <p:nvSpPr>
          <p:cNvPr id="15" name="ZoneTexte 14">
            <a:extLst>
              <a:ext uri="{FF2B5EF4-FFF2-40B4-BE49-F238E27FC236}">
                <a16:creationId xmlns:a16="http://schemas.microsoft.com/office/drawing/2014/main" id="{ABE74A3C-28DE-3A10-E310-5251EE6D6F58}"/>
              </a:ext>
            </a:extLst>
          </p:cNvPr>
          <p:cNvSpPr txBox="1"/>
          <p:nvPr/>
        </p:nvSpPr>
        <p:spPr>
          <a:xfrm>
            <a:off x="4429500" y="4939019"/>
            <a:ext cx="8384402" cy="1200329"/>
          </a:xfrm>
          <a:prstGeom prst="rect">
            <a:avLst/>
          </a:prstGeom>
          <a:noFill/>
        </p:spPr>
        <p:txBody>
          <a:bodyPr wrap="square">
            <a:spAutoFit/>
          </a:bodyPr>
          <a:lstStyle/>
          <a:p>
            <a:r>
              <a:rPr lang="fr-FR" sz="3600" b="1" i="0" dirty="0">
                <a:solidFill>
                  <a:srgbClr val="000000"/>
                </a:solidFill>
                <a:effectLst/>
              </a:rPr>
              <a:t>L€Chi12T1T1s’@pEl1000ou </a:t>
            </a:r>
            <a:r>
              <a:rPr lang="fr-FR" sz="3600" b="1" dirty="0">
                <a:solidFill>
                  <a:schemeClr val="tx2"/>
                </a:solidFill>
              </a:rPr>
              <a:t>M€L</a:t>
            </a:r>
          </a:p>
          <a:p>
            <a:endParaRPr lang="fr-FR" sz="3600" b="1" dirty="0"/>
          </a:p>
        </p:txBody>
      </p:sp>
      <p:grpSp>
        <p:nvGrpSpPr>
          <p:cNvPr id="16" name="Groupe 15">
            <a:extLst>
              <a:ext uri="{FF2B5EF4-FFF2-40B4-BE49-F238E27FC236}">
                <a16:creationId xmlns:a16="http://schemas.microsoft.com/office/drawing/2014/main" id="{EF5B5E8B-1E94-4768-FFC3-D739E644F0F5}"/>
              </a:ext>
            </a:extLst>
          </p:cNvPr>
          <p:cNvGrpSpPr/>
          <p:nvPr/>
        </p:nvGrpSpPr>
        <p:grpSpPr>
          <a:xfrm>
            <a:off x="9113697" y="-310069"/>
            <a:ext cx="3098884" cy="3191272"/>
            <a:chOff x="8573385" y="654467"/>
            <a:chExt cx="3164602" cy="3164602"/>
          </a:xfrm>
        </p:grpSpPr>
        <p:pic>
          <p:nvPicPr>
            <p:cNvPr id="17" name="Graphique 16" descr="Écran contour">
              <a:extLst>
                <a:ext uri="{FF2B5EF4-FFF2-40B4-BE49-F238E27FC236}">
                  <a16:creationId xmlns:a16="http://schemas.microsoft.com/office/drawing/2014/main" id="{226351C3-0902-BE8E-07F4-CBA30F26AD6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573385" y="654467"/>
              <a:ext cx="3164602" cy="3164602"/>
            </a:xfrm>
            <a:prstGeom prst="rect">
              <a:avLst/>
            </a:prstGeom>
          </p:spPr>
        </p:pic>
        <p:sp>
          <p:nvSpPr>
            <p:cNvPr id="18" name="ZoneTexte 17">
              <a:extLst>
                <a:ext uri="{FF2B5EF4-FFF2-40B4-BE49-F238E27FC236}">
                  <a16:creationId xmlns:a16="http://schemas.microsoft.com/office/drawing/2014/main" id="{20A72249-B509-53F9-CCB3-37F783D21D77}"/>
                </a:ext>
              </a:extLst>
            </p:cNvPr>
            <p:cNvSpPr txBox="1"/>
            <p:nvPr/>
          </p:nvSpPr>
          <p:spPr>
            <a:xfrm>
              <a:off x="9105901" y="1836658"/>
              <a:ext cx="2240038" cy="584775"/>
            </a:xfrm>
            <a:prstGeom prst="rect">
              <a:avLst/>
            </a:prstGeom>
            <a:noFill/>
          </p:spPr>
          <p:txBody>
            <a:bodyPr wrap="square" rtlCol="0">
              <a:spAutoFit/>
            </a:bodyPr>
            <a:lstStyle/>
            <a:p>
              <a:r>
                <a:rPr lang="fr-FR" sz="3200" b="1" dirty="0"/>
                <a:t>**********</a:t>
              </a:r>
            </a:p>
          </p:txBody>
        </p:sp>
      </p:grpSp>
    </p:spTree>
    <p:extLst>
      <p:ext uri="{BB962C8B-B14F-4D97-AF65-F5344CB8AC3E}">
        <p14:creationId xmlns:p14="http://schemas.microsoft.com/office/powerpoint/2010/main" val="1452843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EB6DD-109D-2F9B-6294-D4BB2EE2B75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250B955-112E-4733-2AB6-71AEC06927D8}"/>
              </a:ext>
            </a:extLst>
          </p:cNvPr>
          <p:cNvSpPr>
            <a:spLocks noGrp="1"/>
          </p:cNvSpPr>
          <p:nvPr>
            <p:ph type="title"/>
          </p:nvPr>
        </p:nvSpPr>
        <p:spPr>
          <a:xfrm>
            <a:off x="0" y="1"/>
            <a:ext cx="12192000" cy="852255"/>
          </a:xfrm>
          <a:solidFill>
            <a:srgbClr val="9B4E3E"/>
          </a:solidFill>
        </p:spPr>
        <p:txBody>
          <a:bodyPr>
            <a:normAutofit/>
          </a:bodyPr>
          <a:lstStyle/>
          <a:p>
            <a:r>
              <a:rPr lang="fr-FR" sz="3600" dirty="0">
                <a:solidFill>
                  <a:schemeClr val="bg1"/>
                </a:solidFill>
                <a:latin typeface="+mn-lt"/>
              </a:rPr>
              <a:t>Gestion des mots de passe (1/1)</a:t>
            </a:r>
          </a:p>
        </p:txBody>
      </p:sp>
      <p:sp>
        <p:nvSpPr>
          <p:cNvPr id="10" name="ZoneTexte 9">
            <a:extLst>
              <a:ext uri="{FF2B5EF4-FFF2-40B4-BE49-F238E27FC236}">
                <a16:creationId xmlns:a16="http://schemas.microsoft.com/office/drawing/2014/main" id="{9C2E06C0-3113-637D-BFBB-BEA0067742F6}"/>
              </a:ext>
            </a:extLst>
          </p:cNvPr>
          <p:cNvSpPr txBox="1"/>
          <p:nvPr/>
        </p:nvSpPr>
        <p:spPr>
          <a:xfrm>
            <a:off x="1206500" y="1604956"/>
            <a:ext cx="7899400" cy="3323987"/>
          </a:xfrm>
          <a:prstGeom prst="rect">
            <a:avLst/>
          </a:prstGeom>
          <a:noFill/>
        </p:spPr>
        <p:txBody>
          <a:bodyPr wrap="square" rtlCol="0">
            <a:spAutoFit/>
          </a:bodyPr>
          <a:lstStyle/>
          <a:p>
            <a:r>
              <a:rPr lang="fr-FR" sz="3200" dirty="0"/>
              <a:t>Qu’est-ce qu’un « mot de passe complexe » ?</a:t>
            </a:r>
          </a:p>
          <a:p>
            <a:endParaRPr lang="fr-FR" sz="3200" dirty="0"/>
          </a:p>
          <a:p>
            <a:r>
              <a:rPr lang="fr-FR" sz="3200" dirty="0"/>
              <a:t>Comment générer un mot de passe complexe ? </a:t>
            </a:r>
          </a:p>
          <a:p>
            <a:endParaRPr lang="fr-FR" sz="3200" dirty="0"/>
          </a:p>
          <a:p>
            <a:endParaRPr lang="fr-FR" dirty="0"/>
          </a:p>
        </p:txBody>
      </p:sp>
      <p:pic>
        <p:nvPicPr>
          <p:cNvPr id="14" name="Graphique 13" descr="Badge 1 avec un remplissage uni">
            <a:extLst>
              <a:ext uri="{FF2B5EF4-FFF2-40B4-BE49-F238E27FC236}">
                <a16:creationId xmlns:a16="http://schemas.microsoft.com/office/drawing/2014/main" id="{33370FAC-4B3C-5AB5-BEEC-5D8D03B6F9E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4012" y="1665208"/>
            <a:ext cx="674101" cy="674101"/>
          </a:xfrm>
          <a:prstGeom prst="rect">
            <a:avLst/>
          </a:prstGeom>
        </p:spPr>
      </p:pic>
      <p:pic>
        <p:nvPicPr>
          <p:cNvPr id="15" name="Graphique 14" descr="Badge avec un remplissage uni">
            <a:extLst>
              <a:ext uri="{FF2B5EF4-FFF2-40B4-BE49-F238E27FC236}">
                <a16:creationId xmlns:a16="http://schemas.microsoft.com/office/drawing/2014/main" id="{5D0BE144-9E6F-08F0-8C2C-C547CA7A624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54013" y="3091950"/>
            <a:ext cx="674101" cy="674101"/>
          </a:xfrm>
          <a:prstGeom prst="rect">
            <a:avLst/>
          </a:prstGeom>
        </p:spPr>
      </p:pic>
      <p:grpSp>
        <p:nvGrpSpPr>
          <p:cNvPr id="5" name="Groupe 4">
            <a:extLst>
              <a:ext uri="{FF2B5EF4-FFF2-40B4-BE49-F238E27FC236}">
                <a16:creationId xmlns:a16="http://schemas.microsoft.com/office/drawing/2014/main" id="{8D0DA3D0-5B5F-87F8-5427-9FCA97DC6C70}"/>
              </a:ext>
            </a:extLst>
          </p:cNvPr>
          <p:cNvGrpSpPr/>
          <p:nvPr/>
        </p:nvGrpSpPr>
        <p:grpSpPr>
          <a:xfrm>
            <a:off x="8573385" y="654467"/>
            <a:ext cx="3164602" cy="3164602"/>
            <a:chOff x="8573385" y="654467"/>
            <a:chExt cx="3164602" cy="3164602"/>
          </a:xfrm>
        </p:grpSpPr>
        <p:pic>
          <p:nvPicPr>
            <p:cNvPr id="4" name="Graphique 3" descr="Écran contour">
              <a:extLst>
                <a:ext uri="{FF2B5EF4-FFF2-40B4-BE49-F238E27FC236}">
                  <a16:creationId xmlns:a16="http://schemas.microsoft.com/office/drawing/2014/main" id="{EB192E78-E7FF-CD51-88ED-8CB0521A85E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573385" y="654467"/>
              <a:ext cx="3164602" cy="3164602"/>
            </a:xfrm>
            <a:prstGeom prst="rect">
              <a:avLst/>
            </a:prstGeom>
          </p:spPr>
        </p:pic>
        <p:sp>
          <p:nvSpPr>
            <p:cNvPr id="3" name="ZoneTexte 2">
              <a:extLst>
                <a:ext uri="{FF2B5EF4-FFF2-40B4-BE49-F238E27FC236}">
                  <a16:creationId xmlns:a16="http://schemas.microsoft.com/office/drawing/2014/main" id="{5C09A45C-9960-BD48-454A-408D9EFFA687}"/>
                </a:ext>
              </a:extLst>
            </p:cNvPr>
            <p:cNvSpPr txBox="1"/>
            <p:nvPr/>
          </p:nvSpPr>
          <p:spPr>
            <a:xfrm>
              <a:off x="9105901" y="1836658"/>
              <a:ext cx="2240038" cy="584775"/>
            </a:xfrm>
            <a:prstGeom prst="rect">
              <a:avLst/>
            </a:prstGeom>
            <a:noFill/>
          </p:spPr>
          <p:txBody>
            <a:bodyPr wrap="square" rtlCol="0">
              <a:spAutoFit/>
            </a:bodyPr>
            <a:lstStyle/>
            <a:p>
              <a:r>
                <a:rPr lang="fr-FR" sz="3200" b="1" dirty="0"/>
                <a:t>**********</a:t>
              </a:r>
            </a:p>
          </p:txBody>
        </p:sp>
      </p:grpSp>
    </p:spTree>
    <p:extLst>
      <p:ext uri="{BB962C8B-B14F-4D97-AF65-F5344CB8AC3E}">
        <p14:creationId xmlns:p14="http://schemas.microsoft.com/office/powerpoint/2010/main" val="2414753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B079C-0DBD-2493-324C-CDC87ECE15D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61F15A-1667-9941-10CB-A22511EA1885}"/>
              </a:ext>
            </a:extLst>
          </p:cNvPr>
          <p:cNvSpPr>
            <a:spLocks noGrp="1"/>
          </p:cNvSpPr>
          <p:nvPr>
            <p:ph type="title"/>
          </p:nvPr>
        </p:nvSpPr>
        <p:spPr>
          <a:xfrm>
            <a:off x="0" y="1"/>
            <a:ext cx="12192000" cy="852255"/>
          </a:xfrm>
          <a:solidFill>
            <a:srgbClr val="9B4E3E"/>
          </a:solidFill>
        </p:spPr>
        <p:txBody>
          <a:bodyPr>
            <a:normAutofit/>
          </a:bodyPr>
          <a:lstStyle/>
          <a:p>
            <a:r>
              <a:rPr lang="fr-FR" sz="3600" dirty="0">
                <a:solidFill>
                  <a:schemeClr val="bg1"/>
                </a:solidFill>
                <a:latin typeface="+mn-lt"/>
              </a:rPr>
              <a:t>Installer des logiciels (1/1)</a:t>
            </a:r>
          </a:p>
        </p:txBody>
      </p:sp>
      <p:sp>
        <p:nvSpPr>
          <p:cNvPr id="3" name="ZoneTexte 2">
            <a:extLst>
              <a:ext uri="{FF2B5EF4-FFF2-40B4-BE49-F238E27FC236}">
                <a16:creationId xmlns:a16="http://schemas.microsoft.com/office/drawing/2014/main" id="{82DFF59C-081F-05AF-9456-7E4A996D7870}"/>
              </a:ext>
            </a:extLst>
          </p:cNvPr>
          <p:cNvSpPr txBox="1"/>
          <p:nvPr/>
        </p:nvSpPr>
        <p:spPr>
          <a:xfrm>
            <a:off x="164303" y="920621"/>
            <a:ext cx="5814055" cy="5016758"/>
          </a:xfrm>
          <a:prstGeom prst="rect">
            <a:avLst/>
          </a:prstGeom>
          <a:noFill/>
        </p:spPr>
        <p:txBody>
          <a:bodyPr wrap="square">
            <a:spAutoFit/>
          </a:bodyPr>
          <a:lstStyle/>
          <a:p>
            <a:r>
              <a:rPr lang="fr-FR" sz="3200" b="1" i="0" dirty="0">
                <a:effectLst/>
                <a:latin typeface="YACgEa-oJH8_0"/>
              </a:rPr>
              <a:t>C’est quoi le « Pack Logiciels » ? </a:t>
            </a:r>
          </a:p>
          <a:p>
            <a:pPr marL="742950" lvl="1" indent="-285750">
              <a:buFont typeface="Arial" panose="020B0604020202020204" pitchFamily="34" charset="0"/>
              <a:buChar char="•"/>
            </a:pPr>
            <a:endParaRPr lang="fr-FR" sz="2400" dirty="0">
              <a:latin typeface="YACgEa-oJH8_0"/>
            </a:endParaRPr>
          </a:p>
          <a:p>
            <a:r>
              <a:rPr lang="fr-FR" sz="2400" dirty="0">
                <a:latin typeface="YACgEa-oJH8_0"/>
              </a:rPr>
              <a:t>Comment ça marche ?</a:t>
            </a:r>
          </a:p>
          <a:p>
            <a:pPr marL="914400" lvl="1" indent="-457200">
              <a:buFont typeface="Arial" panose="020B0604020202020204" pitchFamily="34" charset="0"/>
              <a:buChar char="•"/>
            </a:pPr>
            <a:r>
              <a:rPr lang="fr-FR" sz="2400" dirty="0">
                <a:latin typeface="YACgEa-oJH8_0"/>
              </a:rPr>
              <a:t>Consultez les logiciels en fonction des rubriques (bureautique, création de documents, création graphique …)</a:t>
            </a:r>
          </a:p>
          <a:p>
            <a:pPr marL="914400" lvl="1" indent="-457200">
              <a:buFont typeface="Arial" panose="020B0604020202020204" pitchFamily="34" charset="0"/>
              <a:buChar char="•"/>
            </a:pPr>
            <a:r>
              <a:rPr lang="fr-FR" sz="2400" dirty="0">
                <a:latin typeface="YACgEa-oJH8_0"/>
              </a:rPr>
              <a:t>Lisez le descriptif du logiciel</a:t>
            </a:r>
          </a:p>
          <a:p>
            <a:pPr marL="914400" lvl="1" indent="-457200">
              <a:buFont typeface="Arial" panose="020B0604020202020204" pitchFamily="34" charset="0"/>
              <a:buChar char="•"/>
            </a:pPr>
            <a:r>
              <a:rPr lang="fr-FR" sz="2400" dirty="0">
                <a:latin typeface="YACgEa-oJH8_0"/>
              </a:rPr>
              <a:t>Intéressé ? Cliquez sur le lien présent dans le logo et consultez les étapes à suivre pour installer le logiciel</a:t>
            </a:r>
          </a:p>
          <a:p>
            <a:pPr lvl="1"/>
            <a:endParaRPr lang="fr-FR" sz="2400" dirty="0">
              <a:latin typeface="YACgEa-oJH8_0"/>
            </a:endParaRPr>
          </a:p>
          <a:p>
            <a:r>
              <a:rPr lang="fr-FR" sz="2400" dirty="0">
                <a:latin typeface="YACgEa-oJH8_0"/>
              </a:rPr>
              <a:t>Où le retrouver ?</a:t>
            </a:r>
          </a:p>
          <a:p>
            <a:pPr marL="914400" lvl="1" indent="-457200">
              <a:buFont typeface="Arial" panose="020B0604020202020204" pitchFamily="34" charset="0"/>
              <a:buChar char="•"/>
            </a:pPr>
            <a:r>
              <a:rPr lang="fr-FR" sz="2400" dirty="0">
                <a:latin typeface="YACgEa-oJH8_0"/>
              </a:rPr>
              <a:t>Icône sur ton bureau</a:t>
            </a:r>
          </a:p>
        </p:txBody>
      </p:sp>
      <p:pic>
        <p:nvPicPr>
          <p:cNvPr id="1030" name="Picture 6">
            <a:extLst>
              <a:ext uri="{FF2B5EF4-FFF2-40B4-BE49-F238E27FC236}">
                <a16:creationId xmlns:a16="http://schemas.microsoft.com/office/drawing/2014/main" id="{AC42C722-F8C0-6FEE-670E-49399BBBC3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3511" y="961031"/>
            <a:ext cx="1504950" cy="15049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5E559B79-6C85-3F6B-37EB-18BFC3D1FD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81047" y="2574757"/>
            <a:ext cx="1263316" cy="126331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Obs Studio Logo icon - Free Download PNG &amp; SVG | Streamline">
            <a:extLst>
              <a:ext uri="{FF2B5EF4-FFF2-40B4-BE49-F238E27FC236}">
                <a16:creationId xmlns:a16="http://schemas.microsoft.com/office/drawing/2014/main" id="{9EBAA10A-8305-953D-6A80-FB9D83E905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10186" y="1047258"/>
            <a:ext cx="1021681" cy="102168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7C1F7585-B7BE-21D5-2120-84B0C32889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96833" y="4592290"/>
            <a:ext cx="1058612" cy="968284"/>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Pointofix: Every screen content can be made available as a ...">
            <a:extLst>
              <a:ext uri="{FF2B5EF4-FFF2-40B4-BE49-F238E27FC236}">
                <a16:creationId xmlns:a16="http://schemas.microsoft.com/office/drawing/2014/main" id="{1EB7C402-0046-7301-B357-CCCBE6AB8D6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16918" y="2733173"/>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Download VideoPad Video Editor 11.08 for Windows - Filehippo.com">
            <a:extLst>
              <a:ext uri="{FF2B5EF4-FFF2-40B4-BE49-F238E27FC236}">
                <a16:creationId xmlns:a16="http://schemas.microsoft.com/office/drawing/2014/main" id="{63961BD0-DD77-E554-8E09-A53ACBB473A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703592" y="2007267"/>
            <a:ext cx="1134979" cy="1134979"/>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a:extLst>
              <a:ext uri="{FF2B5EF4-FFF2-40B4-BE49-F238E27FC236}">
                <a16:creationId xmlns:a16="http://schemas.microsoft.com/office/drawing/2014/main" id="{77F2FF8A-CA10-5AFE-095B-AAC75F497A4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655445" y="3533414"/>
            <a:ext cx="1183126" cy="857109"/>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Educadhoc – Le virage numérique des lycées d'Île-de-France">
            <a:extLst>
              <a:ext uri="{FF2B5EF4-FFF2-40B4-BE49-F238E27FC236}">
                <a16:creationId xmlns:a16="http://schemas.microsoft.com/office/drawing/2014/main" id="{DE4F8F86-8021-92BF-2A68-E89ABB9F49B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19788" y="4343891"/>
            <a:ext cx="1018673" cy="1018673"/>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34876C66-CAB2-1C4E-C0C0-45B68AA4D6BE}"/>
              </a:ext>
            </a:extLst>
          </p:cNvPr>
          <p:cNvPicPr>
            <a:picLocks noChangeAspect="1"/>
          </p:cNvPicPr>
          <p:nvPr/>
        </p:nvPicPr>
        <p:blipFill>
          <a:blip r:embed="rId11"/>
          <a:stretch>
            <a:fillRect/>
          </a:stretch>
        </p:blipFill>
        <p:spPr>
          <a:xfrm>
            <a:off x="4145795" y="5076432"/>
            <a:ext cx="1309837" cy="800709"/>
          </a:xfrm>
          <a:prstGeom prst="rect">
            <a:avLst/>
          </a:prstGeom>
        </p:spPr>
      </p:pic>
    </p:spTree>
    <p:extLst>
      <p:ext uri="{BB962C8B-B14F-4D97-AF65-F5344CB8AC3E}">
        <p14:creationId xmlns:p14="http://schemas.microsoft.com/office/powerpoint/2010/main" val="4098166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1B8B9-44C5-3CBC-135F-0842B227BBD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D3EC26E-610F-2B78-AE2B-B08259D10738}"/>
              </a:ext>
            </a:extLst>
          </p:cNvPr>
          <p:cNvSpPr>
            <a:spLocks noGrp="1"/>
          </p:cNvSpPr>
          <p:nvPr>
            <p:ph type="title"/>
          </p:nvPr>
        </p:nvSpPr>
        <p:spPr>
          <a:xfrm>
            <a:off x="0" y="1"/>
            <a:ext cx="12192000" cy="852255"/>
          </a:xfrm>
          <a:solidFill>
            <a:srgbClr val="9B4E3E"/>
          </a:solidFill>
        </p:spPr>
        <p:txBody>
          <a:bodyPr>
            <a:normAutofit/>
          </a:bodyPr>
          <a:lstStyle/>
          <a:p>
            <a:r>
              <a:rPr lang="fr-FR" sz="3600" dirty="0">
                <a:solidFill>
                  <a:schemeClr val="bg1"/>
                </a:solidFill>
                <a:latin typeface="+mn-lt"/>
              </a:rPr>
              <a:t>Utiliser mes ressources numériques (1/2)</a:t>
            </a:r>
          </a:p>
        </p:txBody>
      </p:sp>
      <p:pic>
        <p:nvPicPr>
          <p:cNvPr id="3" name="Picture 2" descr="Connexion à l'ENT l'Éduc de Normandie">
            <a:extLst>
              <a:ext uri="{FF2B5EF4-FFF2-40B4-BE49-F238E27FC236}">
                <a16:creationId xmlns:a16="http://schemas.microsoft.com/office/drawing/2014/main" id="{3AAD65E6-3270-A946-E0D4-DEAD8095F0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020" y="1177150"/>
            <a:ext cx="2269075" cy="1078854"/>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que 5" descr="Badge 1 avec un remplissage uni">
            <a:extLst>
              <a:ext uri="{FF2B5EF4-FFF2-40B4-BE49-F238E27FC236}">
                <a16:creationId xmlns:a16="http://schemas.microsoft.com/office/drawing/2014/main" id="{69F37164-023F-B5D8-A3BF-96B78C7C0A6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55521" y="1378020"/>
            <a:ext cx="674101" cy="674101"/>
          </a:xfrm>
          <a:prstGeom prst="rect">
            <a:avLst/>
          </a:prstGeom>
        </p:spPr>
      </p:pic>
      <p:pic>
        <p:nvPicPr>
          <p:cNvPr id="7" name="Image 6">
            <a:extLst>
              <a:ext uri="{FF2B5EF4-FFF2-40B4-BE49-F238E27FC236}">
                <a16:creationId xmlns:a16="http://schemas.microsoft.com/office/drawing/2014/main" id="{A60AA564-FF95-3245-523E-A1E331B9C336}"/>
              </a:ext>
            </a:extLst>
          </p:cNvPr>
          <p:cNvPicPr>
            <a:picLocks noChangeAspect="1"/>
          </p:cNvPicPr>
          <p:nvPr/>
        </p:nvPicPr>
        <p:blipFill>
          <a:blip r:embed="rId6"/>
          <a:stretch>
            <a:fillRect/>
          </a:stretch>
        </p:blipFill>
        <p:spPr>
          <a:xfrm>
            <a:off x="1587020" y="3136485"/>
            <a:ext cx="2923154" cy="517755"/>
          </a:xfrm>
          <a:prstGeom prst="rect">
            <a:avLst/>
          </a:prstGeom>
        </p:spPr>
      </p:pic>
      <p:pic>
        <p:nvPicPr>
          <p:cNvPr id="11" name="Graphique 10" descr="Badge avec un remplissage uni">
            <a:extLst>
              <a:ext uri="{FF2B5EF4-FFF2-40B4-BE49-F238E27FC236}">
                <a16:creationId xmlns:a16="http://schemas.microsoft.com/office/drawing/2014/main" id="{EB377A67-9B3D-1C0E-7BD4-3BA1B64E2F2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55520" y="3058313"/>
            <a:ext cx="674101" cy="674101"/>
          </a:xfrm>
          <a:prstGeom prst="rect">
            <a:avLst/>
          </a:prstGeom>
        </p:spPr>
      </p:pic>
      <p:pic>
        <p:nvPicPr>
          <p:cNvPr id="13" name="Graphique 12" descr="Badge 3 avec un remplissage uni">
            <a:extLst>
              <a:ext uri="{FF2B5EF4-FFF2-40B4-BE49-F238E27FC236}">
                <a16:creationId xmlns:a16="http://schemas.microsoft.com/office/drawing/2014/main" id="{C37218BB-0900-791C-92E8-8BE416232CA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55519" y="4712875"/>
            <a:ext cx="674101" cy="674101"/>
          </a:xfrm>
          <a:prstGeom prst="rect">
            <a:avLst/>
          </a:prstGeom>
        </p:spPr>
      </p:pic>
      <p:pic>
        <p:nvPicPr>
          <p:cNvPr id="8" name="Image 7">
            <a:extLst>
              <a:ext uri="{FF2B5EF4-FFF2-40B4-BE49-F238E27FC236}">
                <a16:creationId xmlns:a16="http://schemas.microsoft.com/office/drawing/2014/main" id="{B5D98CC3-4104-C58F-5A10-3609FA35A123}"/>
              </a:ext>
            </a:extLst>
          </p:cNvPr>
          <p:cNvPicPr>
            <a:picLocks noChangeAspect="1"/>
          </p:cNvPicPr>
          <p:nvPr/>
        </p:nvPicPr>
        <p:blipFill>
          <a:blip r:embed="rId11"/>
          <a:stretch>
            <a:fillRect/>
          </a:stretch>
        </p:blipFill>
        <p:spPr>
          <a:xfrm>
            <a:off x="1368401" y="4212104"/>
            <a:ext cx="1577999" cy="1741241"/>
          </a:xfrm>
          <a:prstGeom prst="rect">
            <a:avLst/>
          </a:prstGeom>
        </p:spPr>
      </p:pic>
      <p:pic>
        <p:nvPicPr>
          <p:cNvPr id="10" name="Image 9">
            <a:extLst>
              <a:ext uri="{FF2B5EF4-FFF2-40B4-BE49-F238E27FC236}">
                <a16:creationId xmlns:a16="http://schemas.microsoft.com/office/drawing/2014/main" id="{DFA27F7C-D852-8EEF-5D8F-A651B28ED7A1}"/>
              </a:ext>
            </a:extLst>
          </p:cNvPr>
          <p:cNvPicPr>
            <a:picLocks noChangeAspect="1"/>
          </p:cNvPicPr>
          <p:nvPr/>
        </p:nvPicPr>
        <p:blipFill>
          <a:blip r:embed="rId12"/>
          <a:stretch>
            <a:fillRect/>
          </a:stretch>
        </p:blipFill>
        <p:spPr>
          <a:xfrm>
            <a:off x="5898028" y="1117856"/>
            <a:ext cx="5890598" cy="46222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449939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087C9-B27D-B47A-0FA1-AD7B9ADDFC5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EC223E-D426-9848-81B5-AAD4A526D93D}"/>
              </a:ext>
            </a:extLst>
          </p:cNvPr>
          <p:cNvSpPr>
            <a:spLocks noGrp="1"/>
          </p:cNvSpPr>
          <p:nvPr>
            <p:ph type="title"/>
          </p:nvPr>
        </p:nvSpPr>
        <p:spPr>
          <a:xfrm>
            <a:off x="0" y="1"/>
            <a:ext cx="12192000" cy="852255"/>
          </a:xfrm>
          <a:solidFill>
            <a:srgbClr val="9B4E3E"/>
          </a:solidFill>
        </p:spPr>
        <p:txBody>
          <a:bodyPr>
            <a:normAutofit/>
          </a:bodyPr>
          <a:lstStyle/>
          <a:p>
            <a:r>
              <a:rPr lang="fr-FR" sz="3600" dirty="0">
                <a:solidFill>
                  <a:schemeClr val="bg1"/>
                </a:solidFill>
                <a:latin typeface="+mn-lt"/>
              </a:rPr>
              <a:t>Utiliser mes ressources numériques (2/2)</a:t>
            </a:r>
          </a:p>
        </p:txBody>
      </p:sp>
      <p:pic>
        <p:nvPicPr>
          <p:cNvPr id="4" name="Picture 8" descr="Resource">
            <a:hlinkClick r:id="rId3" tooltip="RadioEducation (via Enseigner ave le numérique)"/>
            <a:extLst>
              <a:ext uri="{FF2B5EF4-FFF2-40B4-BE49-F238E27FC236}">
                <a16:creationId xmlns:a16="http://schemas.microsoft.com/office/drawing/2014/main" id="{4422736E-4DAC-E0E1-1CB3-863488C86AE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84" t="30608" r="22787" b="30516"/>
          <a:stretch/>
        </p:blipFill>
        <p:spPr bwMode="auto">
          <a:xfrm>
            <a:off x="345631" y="4992342"/>
            <a:ext cx="1097381" cy="46287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Police, Graphique, capture d’écran, texte&#10;&#10;Le contenu généré par l’IA peut être incorrect.">
            <a:extLst>
              <a:ext uri="{FF2B5EF4-FFF2-40B4-BE49-F238E27FC236}">
                <a16:creationId xmlns:a16="http://schemas.microsoft.com/office/drawing/2014/main" id="{A6F4F750-8F05-28D5-3409-77B97AC1A2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4531" y="2644915"/>
            <a:ext cx="958481" cy="640984"/>
          </a:xfrm>
          <a:prstGeom prst="rect">
            <a:avLst/>
          </a:prstGeom>
        </p:spPr>
      </p:pic>
      <p:pic>
        <p:nvPicPr>
          <p:cNvPr id="8" name="Image 7">
            <a:extLst>
              <a:ext uri="{FF2B5EF4-FFF2-40B4-BE49-F238E27FC236}">
                <a16:creationId xmlns:a16="http://schemas.microsoft.com/office/drawing/2014/main" id="{52752F5B-3D25-666D-DA12-636E6E9BD63C}"/>
              </a:ext>
            </a:extLst>
          </p:cNvPr>
          <p:cNvPicPr>
            <a:picLocks noChangeAspect="1"/>
          </p:cNvPicPr>
          <p:nvPr/>
        </p:nvPicPr>
        <p:blipFill>
          <a:blip r:embed="rId6"/>
          <a:stretch>
            <a:fillRect/>
          </a:stretch>
        </p:blipFill>
        <p:spPr>
          <a:xfrm>
            <a:off x="419170" y="1402788"/>
            <a:ext cx="1176271" cy="780940"/>
          </a:xfrm>
          <a:prstGeom prst="rect">
            <a:avLst/>
          </a:prstGeom>
        </p:spPr>
      </p:pic>
      <p:pic>
        <p:nvPicPr>
          <p:cNvPr id="9" name="Image 8" descr="Une image contenant Police, Graphique, logo, graphisme&#10;&#10;Le contenu généré par l’IA peut être incorrect.">
            <a:extLst>
              <a:ext uri="{FF2B5EF4-FFF2-40B4-BE49-F238E27FC236}">
                <a16:creationId xmlns:a16="http://schemas.microsoft.com/office/drawing/2014/main" id="{5EBB0BAD-241B-5440-D44A-78854C03800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38241" y="1510579"/>
            <a:ext cx="1290614" cy="455072"/>
          </a:xfrm>
          <a:prstGeom prst="rect">
            <a:avLst/>
          </a:prstGeom>
        </p:spPr>
      </p:pic>
      <p:pic>
        <p:nvPicPr>
          <p:cNvPr id="10" name="Image 9" descr="Une image contenant texte, Police, Graphique, capture d’écran&#10;&#10;Le contenu généré par l’IA peut être incorrect.">
            <a:extLst>
              <a:ext uri="{FF2B5EF4-FFF2-40B4-BE49-F238E27FC236}">
                <a16:creationId xmlns:a16="http://schemas.microsoft.com/office/drawing/2014/main" id="{5E88E734-6452-E9BD-0CAA-050F94398A4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38241" y="2623974"/>
            <a:ext cx="558466" cy="751269"/>
          </a:xfrm>
          <a:prstGeom prst="rect">
            <a:avLst/>
          </a:prstGeom>
        </p:spPr>
      </p:pic>
      <p:pic>
        <p:nvPicPr>
          <p:cNvPr id="1032" name="Picture 8" descr="MindView - Workplace AT Suite 3 Year Subscription">
            <a:extLst>
              <a:ext uri="{FF2B5EF4-FFF2-40B4-BE49-F238E27FC236}">
                <a16:creationId xmlns:a16="http://schemas.microsoft.com/office/drawing/2014/main" id="{79E81FDE-64D7-35EF-F8B0-DFC85830530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17726" y="3661060"/>
            <a:ext cx="999495" cy="999495"/>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Lingua Attack | ASSIST Software Romania">
            <a:extLst>
              <a:ext uri="{FF2B5EF4-FFF2-40B4-BE49-F238E27FC236}">
                <a16:creationId xmlns:a16="http://schemas.microsoft.com/office/drawing/2014/main" id="{8A9E4823-B3FA-850B-8B0D-C7D3250B61B3}"/>
              </a:ext>
            </a:extLst>
          </p:cNvPr>
          <p:cNvPicPr>
            <a:picLocks noChangeAspect="1" noChangeArrowheads="1"/>
          </p:cNvPicPr>
          <p:nvPr/>
        </p:nvPicPr>
        <p:blipFill>
          <a:blip r:embed="rId10">
            <a:alphaModFix amt="93000"/>
            <a:extLst>
              <a:ext uri="{28A0092B-C50C-407E-A947-70E740481C1C}">
                <a14:useLocalDpi xmlns:a14="http://schemas.microsoft.com/office/drawing/2010/main" val="0"/>
              </a:ext>
            </a:extLst>
          </a:blip>
          <a:srcRect/>
          <a:stretch>
            <a:fillRect/>
          </a:stretch>
        </p:blipFill>
        <p:spPr bwMode="auto">
          <a:xfrm>
            <a:off x="419170" y="3923968"/>
            <a:ext cx="1651856" cy="236840"/>
          </a:xfrm>
          <a:prstGeom prst="rect">
            <a:avLst/>
          </a:prstGeom>
          <a:noFill/>
          <a:effectLst>
            <a:outerShdw blurRad="673100" dist="127000" dir="11820000">
              <a:schemeClr val="bg1"/>
            </a:outerShdw>
            <a:reflection stA="520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13" name="ZoneTexte 12">
            <a:extLst>
              <a:ext uri="{FF2B5EF4-FFF2-40B4-BE49-F238E27FC236}">
                <a16:creationId xmlns:a16="http://schemas.microsoft.com/office/drawing/2014/main" id="{1265B319-8DE8-E625-2C20-AB211BD71BD6}"/>
              </a:ext>
            </a:extLst>
          </p:cNvPr>
          <p:cNvSpPr txBox="1"/>
          <p:nvPr/>
        </p:nvSpPr>
        <p:spPr>
          <a:xfrm>
            <a:off x="2268940" y="1429938"/>
            <a:ext cx="3396056" cy="738664"/>
          </a:xfrm>
          <a:prstGeom prst="rect">
            <a:avLst/>
          </a:prstGeom>
          <a:noFill/>
        </p:spPr>
        <p:txBody>
          <a:bodyPr wrap="square">
            <a:spAutoFit/>
          </a:bodyPr>
          <a:lstStyle/>
          <a:p>
            <a:pPr marL="0" marR="0" lvl="0" indent="0" algn="l" defTabSz="408115" rtl="0" eaLnBrk="1" fontAlgn="auto" latinLnBrk="0" hangingPunct="1">
              <a:lnSpc>
                <a:spcPct val="100000"/>
              </a:lnSpc>
              <a:spcBef>
                <a:spcPts val="0"/>
              </a:spcBef>
              <a:spcAft>
                <a:spcPts val="0"/>
              </a:spcAft>
              <a:buClrTx/>
              <a:buSzTx/>
              <a:buFontTx/>
              <a:buNone/>
              <a:tabLst/>
              <a:defRPr/>
            </a:pPr>
            <a:r>
              <a:rPr lang="fr-FR" sz="1400" dirty="0">
                <a:latin typeface="+mj-lt"/>
              </a:rPr>
              <a:t>Créer simplement et rapidement des contenus pour apprendre et réviser efficacement.</a:t>
            </a:r>
          </a:p>
        </p:txBody>
      </p:sp>
      <p:sp>
        <p:nvSpPr>
          <p:cNvPr id="15" name="ZoneTexte 14">
            <a:extLst>
              <a:ext uri="{FF2B5EF4-FFF2-40B4-BE49-F238E27FC236}">
                <a16:creationId xmlns:a16="http://schemas.microsoft.com/office/drawing/2014/main" id="{6289B108-361C-1ADB-FE94-3835EDE93D35}"/>
              </a:ext>
            </a:extLst>
          </p:cNvPr>
          <p:cNvSpPr txBox="1"/>
          <p:nvPr/>
        </p:nvSpPr>
        <p:spPr>
          <a:xfrm>
            <a:off x="2268940" y="2574718"/>
            <a:ext cx="3396056" cy="954107"/>
          </a:xfrm>
          <a:prstGeom prst="rect">
            <a:avLst/>
          </a:prstGeom>
          <a:noFill/>
        </p:spPr>
        <p:txBody>
          <a:bodyPr wrap="square">
            <a:spAutoFit/>
          </a:bodyPr>
          <a:lstStyle/>
          <a:p>
            <a:r>
              <a:rPr lang="fr-FR" sz="1400" dirty="0">
                <a:latin typeface="+mj-lt"/>
              </a:rPr>
              <a:t>Une revue quotidienne des actualités françaises et internationales, ainsi que des actualités économiques et scientifiques de façon hebdomadaire.</a:t>
            </a:r>
          </a:p>
        </p:txBody>
      </p:sp>
      <p:sp>
        <p:nvSpPr>
          <p:cNvPr id="17" name="ZoneTexte 16">
            <a:extLst>
              <a:ext uri="{FF2B5EF4-FFF2-40B4-BE49-F238E27FC236}">
                <a16:creationId xmlns:a16="http://schemas.microsoft.com/office/drawing/2014/main" id="{50EFC649-1AA6-D868-A0E3-EDC9C5FA48B6}"/>
              </a:ext>
            </a:extLst>
          </p:cNvPr>
          <p:cNvSpPr txBox="1"/>
          <p:nvPr/>
        </p:nvSpPr>
        <p:spPr>
          <a:xfrm>
            <a:off x="2268940" y="3791476"/>
            <a:ext cx="3396056" cy="738664"/>
          </a:xfrm>
          <a:prstGeom prst="rect">
            <a:avLst/>
          </a:prstGeom>
          <a:noFill/>
        </p:spPr>
        <p:txBody>
          <a:bodyPr wrap="square">
            <a:spAutoFit/>
          </a:bodyPr>
          <a:lstStyle/>
          <a:p>
            <a:r>
              <a:rPr lang="fr-FR" sz="1400" b="0" i="0" dirty="0">
                <a:effectLst/>
                <a:latin typeface="+mj-lt"/>
              </a:rPr>
              <a:t>Plateforme d'apprentissage des langues étrangères : anglais, espagnol, allemand, italien … </a:t>
            </a:r>
            <a:endParaRPr lang="fr-FR" sz="1400" dirty="0">
              <a:latin typeface="+mj-lt"/>
            </a:endParaRPr>
          </a:p>
        </p:txBody>
      </p:sp>
      <p:sp>
        <p:nvSpPr>
          <p:cNvPr id="19" name="ZoneTexte 18">
            <a:extLst>
              <a:ext uri="{FF2B5EF4-FFF2-40B4-BE49-F238E27FC236}">
                <a16:creationId xmlns:a16="http://schemas.microsoft.com/office/drawing/2014/main" id="{1E2A2F64-0D66-E7EF-993D-E1C2FFD22E67}"/>
              </a:ext>
            </a:extLst>
          </p:cNvPr>
          <p:cNvSpPr txBox="1"/>
          <p:nvPr/>
        </p:nvSpPr>
        <p:spPr>
          <a:xfrm>
            <a:off x="2268940" y="4858002"/>
            <a:ext cx="3193397" cy="738664"/>
          </a:xfrm>
          <a:prstGeom prst="rect">
            <a:avLst/>
          </a:prstGeom>
          <a:noFill/>
        </p:spPr>
        <p:txBody>
          <a:bodyPr wrap="square">
            <a:spAutoFit/>
          </a:bodyPr>
          <a:lstStyle/>
          <a:p>
            <a:r>
              <a:rPr lang="fr-FR" sz="1400" dirty="0">
                <a:latin typeface="+mj-lt"/>
              </a:rPr>
              <a:t>Permet la création de podcasts et la gestion d’une webradio au sein de ton lycée</a:t>
            </a:r>
          </a:p>
        </p:txBody>
      </p:sp>
      <p:sp>
        <p:nvSpPr>
          <p:cNvPr id="21" name="ZoneTexte 20">
            <a:extLst>
              <a:ext uri="{FF2B5EF4-FFF2-40B4-BE49-F238E27FC236}">
                <a16:creationId xmlns:a16="http://schemas.microsoft.com/office/drawing/2014/main" id="{C85E0759-9356-B421-331A-4BAE5E323D23}"/>
              </a:ext>
            </a:extLst>
          </p:cNvPr>
          <p:cNvSpPr txBox="1"/>
          <p:nvPr/>
        </p:nvSpPr>
        <p:spPr>
          <a:xfrm>
            <a:off x="8390594" y="1368783"/>
            <a:ext cx="3931319" cy="738664"/>
          </a:xfrm>
          <a:prstGeom prst="rect">
            <a:avLst/>
          </a:prstGeom>
          <a:noFill/>
        </p:spPr>
        <p:txBody>
          <a:bodyPr wrap="square">
            <a:spAutoFit/>
          </a:bodyPr>
          <a:lstStyle/>
          <a:p>
            <a:r>
              <a:rPr lang="fr-FR" sz="1400" dirty="0">
                <a:latin typeface="+mj-lt"/>
              </a:rPr>
              <a:t>Un catalogue de vidéos et de nombreuses fonctionnalités comme la création d'extraits vidéo ou de cartes mentales</a:t>
            </a:r>
          </a:p>
        </p:txBody>
      </p:sp>
      <p:sp>
        <p:nvSpPr>
          <p:cNvPr id="23" name="ZoneTexte 22">
            <a:extLst>
              <a:ext uri="{FF2B5EF4-FFF2-40B4-BE49-F238E27FC236}">
                <a16:creationId xmlns:a16="http://schemas.microsoft.com/office/drawing/2014/main" id="{EB45710E-C0A7-AB27-8D56-38C96AECE985}"/>
              </a:ext>
            </a:extLst>
          </p:cNvPr>
          <p:cNvSpPr txBox="1"/>
          <p:nvPr/>
        </p:nvSpPr>
        <p:spPr>
          <a:xfrm>
            <a:off x="8390594" y="2574718"/>
            <a:ext cx="3616922" cy="738664"/>
          </a:xfrm>
          <a:prstGeom prst="rect">
            <a:avLst/>
          </a:prstGeom>
          <a:noFill/>
        </p:spPr>
        <p:txBody>
          <a:bodyPr wrap="square">
            <a:spAutoFit/>
          </a:bodyPr>
          <a:lstStyle/>
          <a:p>
            <a:r>
              <a:rPr lang="fr-FR" sz="1400" dirty="0">
                <a:effectLst/>
                <a:latin typeface="+mj-lt"/>
              </a:rPr>
              <a:t>Découvrez des articles, des médias, des fiches de lecture, des atlas, des cartes, un dictionnaire.</a:t>
            </a:r>
            <a:endParaRPr lang="fr-FR" sz="1400" dirty="0">
              <a:latin typeface="+mj-lt"/>
            </a:endParaRPr>
          </a:p>
        </p:txBody>
      </p:sp>
      <p:sp>
        <p:nvSpPr>
          <p:cNvPr id="27" name="ZoneTexte 26">
            <a:extLst>
              <a:ext uri="{FF2B5EF4-FFF2-40B4-BE49-F238E27FC236}">
                <a16:creationId xmlns:a16="http://schemas.microsoft.com/office/drawing/2014/main" id="{C112ECAB-DF13-2814-8D02-E8F0437E9308}"/>
              </a:ext>
            </a:extLst>
          </p:cNvPr>
          <p:cNvSpPr txBox="1"/>
          <p:nvPr/>
        </p:nvSpPr>
        <p:spPr>
          <a:xfrm>
            <a:off x="8390594" y="3780052"/>
            <a:ext cx="3616922" cy="738664"/>
          </a:xfrm>
          <a:prstGeom prst="rect">
            <a:avLst/>
          </a:prstGeom>
          <a:noFill/>
        </p:spPr>
        <p:txBody>
          <a:bodyPr wrap="square">
            <a:spAutoFit/>
          </a:bodyPr>
          <a:lstStyle/>
          <a:p>
            <a:r>
              <a:rPr lang="fr-FR" sz="1400" dirty="0">
                <a:latin typeface="+mj-lt"/>
              </a:rPr>
              <a:t>Permet de réaliser des cartes mentales et propose d’autres outils pour devenir un expert de la gestion de projet.</a:t>
            </a:r>
          </a:p>
        </p:txBody>
      </p:sp>
    </p:spTree>
    <p:extLst>
      <p:ext uri="{BB962C8B-B14F-4D97-AF65-F5344CB8AC3E}">
        <p14:creationId xmlns:p14="http://schemas.microsoft.com/office/powerpoint/2010/main" val="2830460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
                                        </p:tgtEl>
                                      </p:cBhvr>
                                      <p:by x="50000" y="50000"/>
                                    </p:animScale>
                                  </p:childTnLst>
                                </p:cTn>
                              </p:par>
                              <p:par>
                                <p:cTn id="7" presetID="6" presetClass="emph" presetSubtype="0" fill="hold" nodeType="withEffect">
                                  <p:stCondLst>
                                    <p:cond delay="0"/>
                                  </p:stCondLst>
                                  <p:childTnLst>
                                    <p:animScale>
                                      <p:cBhvr>
                                        <p:cTn id="8" dur="2000" fill="hold"/>
                                        <p:tgtEl>
                                          <p:spTgt spid="5"/>
                                        </p:tgtEl>
                                      </p:cBhvr>
                                      <p:by x="50000" y="50000"/>
                                    </p:animScale>
                                  </p:childTnLst>
                                </p:cTn>
                              </p:par>
                              <p:par>
                                <p:cTn id="9" presetID="6" presetClass="emph" presetSubtype="0" fill="hold" nodeType="withEffect">
                                  <p:stCondLst>
                                    <p:cond delay="0"/>
                                  </p:stCondLst>
                                  <p:childTnLst>
                                    <p:animScale>
                                      <p:cBhvr>
                                        <p:cTn id="10" dur="2000" fill="hold"/>
                                        <p:tgtEl>
                                          <p:spTgt spid="8"/>
                                        </p:tgtEl>
                                      </p:cBhvr>
                                      <p:by x="50000" y="50000"/>
                                    </p:animScale>
                                  </p:childTnLst>
                                </p:cTn>
                              </p:par>
                              <p:par>
                                <p:cTn id="11" presetID="6" presetClass="emph" presetSubtype="0" fill="hold" nodeType="withEffect">
                                  <p:stCondLst>
                                    <p:cond delay="0"/>
                                  </p:stCondLst>
                                  <p:childTnLst>
                                    <p:animScale>
                                      <p:cBhvr>
                                        <p:cTn id="12" dur="2000" fill="hold"/>
                                        <p:tgtEl>
                                          <p:spTgt spid="9"/>
                                        </p:tgtEl>
                                      </p:cBhvr>
                                      <p:by x="50000" y="50000"/>
                                    </p:animScale>
                                  </p:childTnLst>
                                </p:cTn>
                              </p:par>
                              <p:par>
                                <p:cTn id="13" presetID="6" presetClass="emph" presetSubtype="0" fill="hold" nodeType="withEffect">
                                  <p:stCondLst>
                                    <p:cond delay="0"/>
                                  </p:stCondLst>
                                  <p:childTnLst>
                                    <p:animScale>
                                      <p:cBhvr>
                                        <p:cTn id="14" dur="2000" fill="hold"/>
                                        <p:tgtEl>
                                          <p:spTgt spid="10"/>
                                        </p:tgtEl>
                                      </p:cBhvr>
                                      <p:by x="50000" y="50000"/>
                                    </p:animScale>
                                  </p:childTnLst>
                                </p:cTn>
                              </p:par>
                              <p:par>
                                <p:cTn id="15" presetID="6" presetClass="emph" presetSubtype="0" fill="hold" nodeType="withEffect">
                                  <p:stCondLst>
                                    <p:cond delay="0"/>
                                  </p:stCondLst>
                                  <p:childTnLst>
                                    <p:animScale>
                                      <p:cBhvr>
                                        <p:cTn id="16" dur="2000" fill="hold"/>
                                        <p:tgtEl>
                                          <p:spTgt spid="1032"/>
                                        </p:tgtEl>
                                      </p:cBhvr>
                                      <p:by x="50000" y="50000"/>
                                    </p:animScale>
                                  </p:childTnLst>
                                </p:cTn>
                              </p:par>
                              <p:par>
                                <p:cTn id="17" presetID="6" presetClass="emph" presetSubtype="0" fill="hold" nodeType="withEffect">
                                  <p:stCondLst>
                                    <p:cond delay="0"/>
                                  </p:stCondLst>
                                  <p:childTnLst>
                                    <p:animScale>
                                      <p:cBhvr>
                                        <p:cTn id="18" dur="2000" fill="hold"/>
                                        <p:tgtEl>
                                          <p:spTgt spid="104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2AD99-B56B-A2DD-E73F-DFFA961C47B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DB627E1-4810-ECE3-2757-66828905B771}"/>
              </a:ext>
            </a:extLst>
          </p:cNvPr>
          <p:cNvSpPr>
            <a:spLocks noGrp="1"/>
          </p:cNvSpPr>
          <p:nvPr>
            <p:ph type="title"/>
          </p:nvPr>
        </p:nvSpPr>
        <p:spPr>
          <a:xfrm>
            <a:off x="0" y="1"/>
            <a:ext cx="12192000" cy="852255"/>
          </a:xfrm>
          <a:solidFill>
            <a:srgbClr val="9B4E3E"/>
          </a:solidFill>
        </p:spPr>
        <p:txBody>
          <a:bodyPr>
            <a:normAutofit/>
          </a:bodyPr>
          <a:lstStyle/>
          <a:p>
            <a:r>
              <a:rPr lang="fr-FR" sz="3600" dirty="0">
                <a:solidFill>
                  <a:schemeClr val="bg1"/>
                </a:solidFill>
                <a:latin typeface="+mn-lt"/>
              </a:rPr>
              <a:t>Envie d’en savoir encore plus (1/1)</a:t>
            </a:r>
          </a:p>
        </p:txBody>
      </p:sp>
      <p:pic>
        <p:nvPicPr>
          <p:cNvPr id="4" name="Image 3">
            <a:extLst>
              <a:ext uri="{FF2B5EF4-FFF2-40B4-BE49-F238E27FC236}">
                <a16:creationId xmlns:a16="http://schemas.microsoft.com/office/drawing/2014/main" id="{C3CFC66F-0CD8-0F0D-116F-CE89B664DCE7}"/>
              </a:ext>
            </a:extLst>
          </p:cNvPr>
          <p:cNvPicPr>
            <a:picLocks noChangeAspect="1"/>
          </p:cNvPicPr>
          <p:nvPr/>
        </p:nvPicPr>
        <p:blipFill>
          <a:blip r:embed="rId3"/>
          <a:stretch>
            <a:fillRect/>
          </a:stretch>
        </p:blipFill>
        <p:spPr>
          <a:xfrm>
            <a:off x="6554201" y="1348216"/>
            <a:ext cx="5115140" cy="4407112"/>
          </a:xfrm>
          <a:prstGeom prst="rect">
            <a:avLst/>
          </a:prstGeom>
          <a:ln>
            <a:noFill/>
          </a:ln>
          <a:effectLst>
            <a:outerShdw blurRad="292100" dist="139700" dir="2700000" algn="tl" rotWithShape="0">
              <a:srgbClr val="333333">
                <a:alpha val="65000"/>
              </a:srgbClr>
            </a:outerShdw>
          </a:effectLst>
        </p:spPr>
      </p:pic>
      <p:sp>
        <p:nvSpPr>
          <p:cNvPr id="8" name="ZoneTexte 7">
            <a:extLst>
              <a:ext uri="{FF2B5EF4-FFF2-40B4-BE49-F238E27FC236}">
                <a16:creationId xmlns:a16="http://schemas.microsoft.com/office/drawing/2014/main" id="{D1368AF0-891B-B3B3-BA03-C58961909AB8}"/>
              </a:ext>
            </a:extLst>
          </p:cNvPr>
          <p:cNvSpPr txBox="1"/>
          <p:nvPr/>
        </p:nvSpPr>
        <p:spPr>
          <a:xfrm>
            <a:off x="291765" y="1439325"/>
            <a:ext cx="5115140" cy="3416320"/>
          </a:xfrm>
          <a:prstGeom prst="rect">
            <a:avLst/>
          </a:prstGeom>
          <a:noFill/>
        </p:spPr>
        <p:txBody>
          <a:bodyPr wrap="square">
            <a:spAutoFit/>
          </a:bodyPr>
          <a:lstStyle/>
          <a:p>
            <a:pPr algn="just"/>
            <a:r>
              <a:rPr lang="fr-FR" dirty="0">
                <a:effectLst/>
                <a:latin typeface="Avenir Light"/>
              </a:rPr>
              <a:t>Des tutoriels sont disponibles en ligne sur la chaîne YouTube de la Région Normandie </a:t>
            </a:r>
            <a:endParaRPr lang="fr-FR" dirty="0">
              <a:latin typeface="Avenir Light"/>
            </a:endParaRPr>
          </a:p>
          <a:p>
            <a:pPr algn="just"/>
            <a:endParaRPr lang="fr-FR" dirty="0">
              <a:solidFill>
                <a:schemeClr val="accent2"/>
              </a:solidFill>
              <a:latin typeface="Avenir Light"/>
              <a:hlinkClick r:id="rId4"/>
            </a:endParaRPr>
          </a:p>
          <a:p>
            <a:pPr algn="just"/>
            <a:r>
              <a:rPr lang="fr-FR" dirty="0">
                <a:latin typeface="Avenir Light"/>
                <a:hlinkClick r:id="rId4"/>
              </a:rPr>
              <a:t>Pack Numérique Lycéen - Description de l'ordinateur</a:t>
            </a:r>
            <a:r>
              <a:rPr lang="fr-FR" dirty="0">
                <a:effectLst/>
                <a:latin typeface="Avenir Light"/>
              </a:rPr>
              <a:t> </a:t>
            </a:r>
          </a:p>
          <a:p>
            <a:pPr algn="just"/>
            <a:endParaRPr lang="fr-FR" dirty="0">
              <a:latin typeface="Avenir Light"/>
            </a:endParaRPr>
          </a:p>
          <a:p>
            <a:pPr algn="just"/>
            <a:endParaRPr lang="fr-FR" dirty="0">
              <a:effectLst/>
              <a:latin typeface="Avenir Light"/>
            </a:endParaRPr>
          </a:p>
          <a:p>
            <a:pPr marL="285750" indent="-285750" algn="just">
              <a:buFont typeface="Arial" panose="020B0604020202020204" pitchFamily="34" charset="0"/>
              <a:buChar char="•"/>
            </a:pPr>
            <a:r>
              <a:rPr lang="fr-FR" dirty="0">
                <a:latin typeface="Avenir Light"/>
              </a:rPr>
              <a:t>connexion à l’ENT</a:t>
            </a:r>
          </a:p>
          <a:p>
            <a:pPr marL="285750" indent="-285750" algn="just">
              <a:buFont typeface="Arial" panose="020B0604020202020204" pitchFamily="34" charset="0"/>
              <a:buChar char="•"/>
            </a:pPr>
            <a:r>
              <a:rPr lang="fr-FR" dirty="0">
                <a:latin typeface="Avenir Light"/>
              </a:rPr>
              <a:t>en savoir plus sur l’IA générative</a:t>
            </a:r>
          </a:p>
          <a:p>
            <a:pPr marL="285750" indent="-285750" algn="just">
              <a:buFont typeface="Arial" panose="020B0604020202020204" pitchFamily="34" charset="0"/>
              <a:buChar char="•"/>
            </a:pPr>
            <a:r>
              <a:rPr lang="fr-FR" dirty="0">
                <a:latin typeface="Avenir Light"/>
              </a:rPr>
              <a:t>installation de périphériques</a:t>
            </a:r>
          </a:p>
          <a:p>
            <a:pPr marL="285750" indent="-285750" algn="just">
              <a:buFont typeface="Arial" panose="020B0604020202020204" pitchFamily="34" charset="0"/>
              <a:buChar char="•"/>
            </a:pPr>
            <a:r>
              <a:rPr lang="fr-FR" dirty="0">
                <a:latin typeface="Avenir Light"/>
              </a:rPr>
              <a:t>organisation des dossiers</a:t>
            </a:r>
          </a:p>
          <a:p>
            <a:pPr marL="285750" indent="-285750" algn="just">
              <a:buFont typeface="Arial" panose="020B0604020202020204" pitchFamily="34" charset="0"/>
              <a:buChar char="•"/>
            </a:pPr>
            <a:r>
              <a:rPr lang="fr-FR" dirty="0">
                <a:latin typeface="Avenir Light"/>
              </a:rPr>
              <a:t>gestion des favoris</a:t>
            </a:r>
          </a:p>
          <a:p>
            <a:pPr marL="285750" indent="-285750" algn="just">
              <a:buFont typeface="Arial" panose="020B0604020202020204" pitchFamily="34" charset="0"/>
              <a:buChar char="•"/>
            </a:pPr>
            <a:r>
              <a:rPr lang="fr-FR" dirty="0">
                <a:latin typeface="Avenir Light"/>
              </a:rPr>
              <a:t>…</a:t>
            </a:r>
            <a:endParaRPr lang="fr-FR" dirty="0">
              <a:effectLst/>
              <a:latin typeface="Avenir Light"/>
            </a:endParaRPr>
          </a:p>
        </p:txBody>
      </p:sp>
    </p:spTree>
    <p:extLst>
      <p:ext uri="{BB962C8B-B14F-4D97-AF65-F5344CB8AC3E}">
        <p14:creationId xmlns:p14="http://schemas.microsoft.com/office/powerpoint/2010/main" val="1359586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BD84B-429A-619A-72D7-F22F397FA294}"/>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1A87F03D-A239-9820-1F9F-D2841C26A40B}"/>
              </a:ext>
            </a:extLst>
          </p:cNvPr>
          <p:cNvSpPr txBox="1"/>
          <p:nvPr/>
        </p:nvSpPr>
        <p:spPr>
          <a:xfrm rot="16200000">
            <a:off x="-1595956" y="2324766"/>
            <a:ext cx="4689715" cy="923330"/>
          </a:xfrm>
          <a:prstGeom prst="rect">
            <a:avLst/>
          </a:prstGeom>
          <a:noFill/>
        </p:spPr>
        <p:txBody>
          <a:bodyPr wrap="square">
            <a:spAutoFit/>
          </a:bodyPr>
          <a:lstStyle/>
          <a:p>
            <a:r>
              <a:rPr lang="fr-FR" sz="5400" b="1" dirty="0"/>
              <a:t>Fiche récap’</a:t>
            </a:r>
          </a:p>
        </p:txBody>
      </p:sp>
      <p:pic>
        <p:nvPicPr>
          <p:cNvPr id="2" name="Image 1">
            <a:extLst>
              <a:ext uri="{FF2B5EF4-FFF2-40B4-BE49-F238E27FC236}">
                <a16:creationId xmlns:a16="http://schemas.microsoft.com/office/drawing/2014/main" id="{E1855D86-1CCB-D021-D74C-E2D934F9517A}"/>
              </a:ext>
            </a:extLst>
          </p:cNvPr>
          <p:cNvPicPr>
            <a:picLocks noChangeAspect="1"/>
          </p:cNvPicPr>
          <p:nvPr/>
        </p:nvPicPr>
        <p:blipFill>
          <a:blip r:embed="rId3"/>
          <a:stretch>
            <a:fillRect/>
          </a:stretch>
        </p:blipFill>
        <p:spPr>
          <a:xfrm>
            <a:off x="1842319" y="293528"/>
            <a:ext cx="4053384" cy="5680299"/>
          </a:xfrm>
          <a:prstGeom prst="rect">
            <a:avLst/>
          </a:prstGeom>
          <a:ln>
            <a:noFill/>
          </a:ln>
          <a:effectLst>
            <a:outerShdw blurRad="292100" dist="139700" dir="2700000" algn="tl" rotWithShape="0">
              <a:srgbClr val="333333">
                <a:alpha val="65000"/>
              </a:srgbClr>
            </a:outerShdw>
          </a:effectLst>
        </p:spPr>
      </p:pic>
      <p:pic>
        <p:nvPicPr>
          <p:cNvPr id="9" name="Image 8">
            <a:extLst>
              <a:ext uri="{FF2B5EF4-FFF2-40B4-BE49-F238E27FC236}">
                <a16:creationId xmlns:a16="http://schemas.microsoft.com/office/drawing/2014/main" id="{28701D3C-FB22-1B39-0199-03DB8AE3FB51}"/>
              </a:ext>
            </a:extLst>
          </p:cNvPr>
          <p:cNvPicPr>
            <a:picLocks noChangeAspect="1"/>
          </p:cNvPicPr>
          <p:nvPr/>
        </p:nvPicPr>
        <p:blipFill>
          <a:blip r:embed="rId4"/>
          <a:stretch>
            <a:fillRect/>
          </a:stretch>
        </p:blipFill>
        <p:spPr>
          <a:xfrm>
            <a:off x="6235876" y="293527"/>
            <a:ext cx="4113805" cy="568029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61268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27EB1-2EDB-C1EA-7853-B261C03EE544}"/>
            </a:ext>
          </a:extLst>
        </p:cNvPr>
        <p:cNvGrpSpPr/>
        <p:nvPr/>
      </p:nvGrpSpPr>
      <p:grpSpPr>
        <a:xfrm>
          <a:off x="0" y="0"/>
          <a:ext cx="0" cy="0"/>
          <a:chOff x="0" y="0"/>
          <a:chExt cx="0" cy="0"/>
        </a:xfrm>
      </p:grpSpPr>
      <p:pic>
        <p:nvPicPr>
          <p:cNvPr id="5" name="Picture 3" descr="Arrière-plan abstrait triangulaire">
            <a:extLst>
              <a:ext uri="{FF2B5EF4-FFF2-40B4-BE49-F238E27FC236}">
                <a16:creationId xmlns:a16="http://schemas.microsoft.com/office/drawing/2014/main" id="{E7EBB09D-8D70-6D02-DC52-21F534757A96}"/>
              </a:ext>
            </a:extLst>
          </p:cNvPr>
          <p:cNvPicPr>
            <a:picLocks noChangeAspect="1"/>
          </p:cNvPicPr>
          <p:nvPr/>
        </p:nvPicPr>
        <p:blipFill rotWithShape="1">
          <a:blip r:embed="rId2"/>
          <a:srcRect t="15730"/>
          <a:stretch/>
        </p:blipFill>
        <p:spPr>
          <a:xfrm>
            <a:off x="20" y="10"/>
            <a:ext cx="12191980" cy="6998660"/>
          </a:xfrm>
          <a:prstGeom prst="rect">
            <a:avLst/>
          </a:prstGeom>
        </p:spPr>
      </p:pic>
      <p:sp>
        <p:nvSpPr>
          <p:cNvPr id="2" name="Titre 1">
            <a:extLst>
              <a:ext uri="{FF2B5EF4-FFF2-40B4-BE49-F238E27FC236}">
                <a16:creationId xmlns:a16="http://schemas.microsoft.com/office/drawing/2014/main" id="{AAD1B0F9-4AAF-C808-8DAE-F9ADB9265725}"/>
              </a:ext>
            </a:extLst>
          </p:cNvPr>
          <p:cNvSpPr>
            <a:spLocks noGrp="1"/>
          </p:cNvSpPr>
          <p:nvPr>
            <p:ph type="title"/>
          </p:nvPr>
        </p:nvSpPr>
        <p:spPr>
          <a:xfrm>
            <a:off x="618374" y="2925019"/>
            <a:ext cx="7375610" cy="777551"/>
          </a:xfrm>
          <a:solidFill>
            <a:schemeClr val="bg1">
              <a:lumMod val="20000"/>
              <a:lumOff val="80000"/>
            </a:schemeClr>
          </a:solidFill>
        </p:spPr>
        <p:txBody>
          <a:bodyPr vert="horz" lIns="91440" tIns="45720" rIns="91440" bIns="45720" rtlCol="0" anchor="t">
            <a:normAutofit fontScale="90000"/>
          </a:bodyPr>
          <a:lstStyle/>
          <a:p>
            <a:r>
              <a:rPr lang="en-US" sz="5400" dirty="0">
                <a:solidFill>
                  <a:srgbClr val="9B4E3E"/>
                </a:solidFill>
                <a:latin typeface="Avenir Next LT Pro Demi" panose="020B0704020202020204" pitchFamily="34" charset="0"/>
              </a:rPr>
              <a:t>A </a:t>
            </a:r>
            <a:r>
              <a:rPr lang="en-US" sz="5400" dirty="0" err="1">
                <a:solidFill>
                  <a:srgbClr val="9B4E3E"/>
                </a:solidFill>
                <a:latin typeface="Avenir Next LT Pro Demi" panose="020B0704020202020204" pitchFamily="34" charset="0"/>
              </a:rPr>
              <a:t>vous</a:t>
            </a:r>
            <a:r>
              <a:rPr lang="en-US" sz="5400" dirty="0">
                <a:solidFill>
                  <a:srgbClr val="9B4E3E"/>
                </a:solidFill>
                <a:latin typeface="Avenir Next LT Pro Demi" panose="020B0704020202020204" pitchFamily="34" charset="0"/>
              </a:rPr>
              <a:t> de </a:t>
            </a:r>
            <a:r>
              <a:rPr lang="en-US" sz="5400" dirty="0" err="1">
                <a:solidFill>
                  <a:srgbClr val="9B4E3E"/>
                </a:solidFill>
                <a:latin typeface="Avenir Next LT Pro Demi" panose="020B0704020202020204" pitchFamily="34" charset="0"/>
              </a:rPr>
              <a:t>jouer</a:t>
            </a:r>
            <a:r>
              <a:rPr lang="en-US" sz="5400" dirty="0">
                <a:solidFill>
                  <a:srgbClr val="9B4E3E"/>
                </a:solidFill>
                <a:latin typeface="Avenir Next LT Pro Demi" panose="020B0704020202020204" pitchFamily="34" charset="0"/>
              </a:rPr>
              <a:t> ;)</a:t>
            </a:r>
          </a:p>
        </p:txBody>
      </p:sp>
      <p:pic>
        <p:nvPicPr>
          <p:cNvPr id="6" name="Image 5" descr="Une image contenant texte, logo, Graphique, Police&#10;&#10;Description générée automatiquement">
            <a:extLst>
              <a:ext uri="{FF2B5EF4-FFF2-40B4-BE49-F238E27FC236}">
                <a16:creationId xmlns:a16="http://schemas.microsoft.com/office/drawing/2014/main" id="{98C6EC6D-74C2-C17C-F277-654D87D339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2" y="5459770"/>
            <a:ext cx="1835848" cy="1538900"/>
          </a:xfrm>
          <a:prstGeom prst="rect">
            <a:avLst/>
          </a:prstGeom>
        </p:spPr>
      </p:pic>
    </p:spTree>
    <p:extLst>
      <p:ext uri="{BB962C8B-B14F-4D97-AF65-F5344CB8AC3E}">
        <p14:creationId xmlns:p14="http://schemas.microsoft.com/office/powerpoint/2010/main" val="2331233338"/>
      </p:ext>
    </p:extLst>
  </p:cSld>
  <p:clrMapOvr>
    <a:masterClrMapping/>
  </p:clrMapOvr>
</p:sld>
</file>

<file path=ppt/theme/theme1.xml><?xml version="1.0" encoding="utf-8"?>
<a:theme xmlns:a="http://schemas.openxmlformats.org/drawingml/2006/main" name="Thème Office">
  <a:themeElements>
    <a:clrScheme name="Personnalisé 11">
      <a:dk1>
        <a:srgbClr val="302E35"/>
      </a:dk1>
      <a:lt1>
        <a:srgbClr val="FFFFFF"/>
      </a:lt1>
      <a:dk2>
        <a:srgbClr val="C00000"/>
      </a:dk2>
      <a:lt2>
        <a:srgbClr val="71BFBD"/>
      </a:lt2>
      <a:accent1>
        <a:srgbClr val="523B5B"/>
      </a:accent1>
      <a:accent2>
        <a:srgbClr val="683636"/>
      </a:accent2>
      <a:accent3>
        <a:srgbClr val="773D31"/>
      </a:accent3>
      <a:accent4>
        <a:srgbClr val="FFD800"/>
      </a:accent4>
      <a:accent5>
        <a:srgbClr val="DEDEDE"/>
      </a:accent5>
      <a:accent6>
        <a:srgbClr val="DBDBDB"/>
      </a:accent6>
      <a:hlink>
        <a:srgbClr val="073241"/>
      </a:hlink>
      <a:folHlink>
        <a:srgbClr val="460248"/>
      </a:folHlink>
    </a:clrScheme>
    <a:fontScheme name="RégionNormandi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Vikings" ma:contentTypeID="0x010100E26F53507C45455199B1357C3CE0C51400636A542F886C6A4DB649AF48BA426B4F" ma:contentTypeVersion="11" ma:contentTypeDescription="Médiathèque" ma:contentTypeScope="" ma:versionID="f3d945f431d5b80336d50574674da152">
  <xsd:schema xmlns:xsd="http://www.w3.org/2001/XMLSchema" xmlns:xs="http://www.w3.org/2001/XMLSchema" xmlns:p="http://schemas.microsoft.com/office/2006/metadata/properties" xmlns:ns1="http://schemas.microsoft.com/sharepoint/v3" xmlns:ns2="2eea511b-d977-4152-a018-ad1b3aae4d01" targetNamespace="http://schemas.microsoft.com/office/2006/metadata/properties" ma:root="true" ma:fieldsID="2b1c4d12a11e367ee63ec979676e9402" ns1:_="" ns2:_="">
    <xsd:import namespace="http://schemas.microsoft.com/sharepoint/v3"/>
    <xsd:import namespace="2eea511b-d977-4152-a018-ad1b3aae4d01"/>
    <xsd:element name="properties">
      <xsd:complexType>
        <xsd:sequence>
          <xsd:element name="documentManagement">
            <xsd:complexType>
              <xsd:all>
                <xsd:element ref="ns2:jd82de3b7982441eaec7b326472fd7bc" minOccurs="0"/>
                <xsd:element ref="ns2:TaxCatchAll" minOccurs="0"/>
                <xsd:element ref="ns2:TaxCatchAllLabel" minOccurs="0"/>
                <xsd:element ref="ns2:a5617738a5fc453097aa53de316c0c83" minOccurs="0"/>
                <xsd:element ref="ns1:Editor" minOccurs="0"/>
                <xsd:element ref="ns1:Author" minOccurs="0"/>
                <xsd:element ref="ns2:SharedWithUsers" minOccurs="0"/>
                <xsd:element ref="ns1:AverageRating" minOccurs="0"/>
                <xsd:element ref="ns1:RatingCount" minOccurs="0"/>
                <xsd:element ref="ns1:RatedBy" minOccurs="0"/>
                <xsd:element ref="ns1:Ratings" minOccurs="0"/>
                <xsd:element ref="ns1:LikesCount" minOccurs="0"/>
                <xsd:element ref="ns1:LikedBy"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Editor" ma:index="14" nillable="true" ma:displayName="Modifié par" ma:list="UserInfo" ma:internalName="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uthor" ma:index="15" nillable="true" ma:displayName="Créé par" ma:list="UserInfo" ma:internalName="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7" nillable="true" ma:displayName="Évaluation (0-5)" ma:decimals="2" ma:description="Valeur moyenne de toutes les évaluations envoyées" ma:internalName="AverageRating" ma:readOnly="true">
      <xsd:simpleType>
        <xsd:restriction base="dms:Number"/>
      </xsd:simpleType>
    </xsd:element>
    <xsd:element name="RatingCount" ma:index="18" nillable="true" ma:displayName="Nombre d’évaluations" ma:decimals="0" ma:description="Nombre d’évaluations envoyées" ma:internalName="RatingCount" ma:readOnly="true">
      <xsd:simpleType>
        <xsd:restriction base="dms:Number"/>
      </xsd:simpleType>
    </xsd:element>
    <xsd:element name="RatedBy" ma:index="19" nillable="true" ma:displayName="Évalué par" ma:description="Des utilisateurs ont évalué l'élément." ma:hidden="true" ma:list="UserInfo" ma:internalName="Rat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Ratings" ma:index="20" nillable="true" ma:displayName="Évaluation des utilisateurs" ma:description="Évaluation des utilisateurs pour l'élément" ma:hidden="true" ma:internalName="Ratings">
      <xsd:simpleType>
        <xsd:restriction base="dms:Note"/>
      </xsd:simpleType>
    </xsd:element>
    <xsd:element name="LikesCount" ma:index="21" nillable="true" ma:displayName="Nombre de « J'aime »" ma:internalName="LikesCount">
      <xsd:simpleType>
        <xsd:restriction base="dms:Unknown"/>
      </xsd:simpleType>
    </xsd:element>
    <xsd:element name="LikedBy" ma:index="22" nillable="true" ma:displayName="Aimé par" ma:hidden="true" ma:list="UserInfo" ma:internalName="Lik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eea511b-d977-4152-a018-ad1b3aae4d01" elementFormDefault="qualified">
    <xsd:import namespace="http://schemas.microsoft.com/office/2006/documentManagement/types"/>
    <xsd:import namespace="http://schemas.microsoft.com/office/infopath/2007/PartnerControls"/>
    <xsd:element name="jd82de3b7982441eaec7b326472fd7bc" ma:index="8" ma:taxonomy="true" ma:internalName="jd82de3b7982441eaec7b326472fd7bc" ma:taxonomyFieldName="CRN_Thematique" ma:displayName="Thématique" ma:readOnly="false" ma:fieldId="{3d82de3b-7982-441e-aec7-b326472fd7bc}" ma:taxonomyMulti="true" ma:sspId="1fa3b9ef-1cb3-4b4b-aec7-1570d5cb4c1c" ma:termSetId="1bf1d711-3d4c-49ba-8744-49fae33d972e" ma:anchorId="00000000-0000-0000-0000-000000000000" ma:open="false" ma:isKeyword="false">
      <xsd:complexType>
        <xsd:sequence>
          <xsd:element ref="pc:Terms" minOccurs="0" maxOccurs="1"/>
        </xsd:sequence>
      </xsd:complexType>
    </xsd:element>
    <xsd:element name="TaxCatchAll" ma:index="9" nillable="true" ma:displayName="Colonne Attraper tout de Taxonomie" ma:description="" ma:hidden="true" ma:list="{d6edd4d0-4071-46ba-a77e-4056d7e107c4}" ma:internalName="TaxCatchAll" ma:showField="CatchAllData" ma:web="2eea511b-d977-4152-a018-ad1b3aae4d01">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Colonne Attraper tout de Taxonomie1" ma:description="" ma:hidden="true" ma:list="{d6edd4d0-4071-46ba-a77e-4056d7e107c4}" ma:internalName="TaxCatchAllLabel" ma:readOnly="true" ma:showField="CatchAllDataLabel" ma:web="2eea511b-d977-4152-a018-ad1b3aae4d01">
      <xsd:complexType>
        <xsd:complexContent>
          <xsd:extension base="dms:MultiChoiceLookup">
            <xsd:sequence>
              <xsd:element name="Value" type="dms:Lookup" maxOccurs="unbounded" minOccurs="0" nillable="true"/>
            </xsd:sequence>
          </xsd:extension>
        </xsd:complexContent>
      </xsd:complexType>
    </xsd:element>
    <xsd:element name="a5617738a5fc453097aa53de316c0c83" ma:index="12" ma:taxonomy="true" ma:internalName="a5617738a5fc453097aa53de316c0c83" ma:taxonomyFieldName="CRN_Concerne" ma:displayName="Concerne" ma:readOnly="false" ma:fieldId="{a5617738-a5fc-4530-97aa-53de316c0c83}" ma:taxonomyMulti="true" ma:sspId="1fa3b9ef-1cb3-4b4b-aec7-1570d5cb4c1c" ma:termSetId="5873d0b6-beb5-4667-99a6-c852bc4de782" ma:anchorId="00000000-0000-0000-0000-000000000000" ma:open="false" ma:isKeyword="false">
      <xsd:complexType>
        <xsd:sequence>
          <xsd:element ref="pc:Terms" minOccurs="0" maxOccurs="1"/>
        </xsd:sequence>
      </xsd:complexType>
    </xsd:element>
    <xsd:element name="SharedWithUsers" ma:index="16" nillable="true" ma:displayName="Partagé avec"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dlc_DocId" ma:index="23" nillable="true" ma:displayName="Valeur d’ID de document" ma:description="Valeur de l’ID de document affecté à cet élément." ma:internalName="_dlc_DocId" ma:readOnly="true">
      <xsd:simpleType>
        <xsd:restriction base="dms:Text"/>
      </xsd:simpleType>
    </xsd:element>
    <xsd:element name="_dlc_DocIdUrl" ma:index="24" nillable="true" ma:displayName="ID de document" ma:description="Lien permanent vers ce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5"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LikesCount xmlns="http://schemas.microsoft.com/sharepoint/v3" xsi:nil="true"/>
    <Author xmlns="http://schemas.microsoft.com/sharepoint/v3">
      <UserInfo>
        <DisplayName/>
        <AccountId xsi:nil="true"/>
        <AccountType/>
      </UserInfo>
    </Author>
    <a5617738a5fc453097aa53de316c0c83 xmlns="2eea511b-d977-4152-a018-ad1b3aae4d01">
      <Terms xmlns="http://schemas.microsoft.com/office/infopath/2007/PartnerControls">
        <TermInfo xmlns="http://schemas.microsoft.com/office/infopath/2007/PartnerControls">
          <TermName xmlns="http://schemas.microsoft.com/office/infopath/2007/PartnerControls">Site de Caen</TermName>
          <TermId xmlns="http://schemas.microsoft.com/office/infopath/2007/PartnerControls">aca494c2-f112-4f96-890f-48b65c6bf011</TermId>
        </TermInfo>
        <TermInfo xmlns="http://schemas.microsoft.com/office/infopath/2007/PartnerControls">
          <TermName xmlns="http://schemas.microsoft.com/office/infopath/2007/PartnerControls">Lycée</TermName>
          <TermId xmlns="http://schemas.microsoft.com/office/infopath/2007/PartnerControls">32d7225c-9e5f-43e8-b9f9-0fcd579f25e6</TermId>
        </TermInfo>
        <TermInfo xmlns="http://schemas.microsoft.com/office/infopath/2007/PartnerControls">
          <TermName xmlns="http://schemas.microsoft.com/office/infopath/2007/PartnerControls">Site de Rouen</TermName>
          <TermId xmlns="http://schemas.microsoft.com/office/infopath/2007/PartnerControls">174c21fc-95dd-48de-bc67-c7d96874b219</TermId>
        </TermInfo>
      </Terms>
    </a5617738a5fc453097aa53de316c0c83>
    <Ratings xmlns="http://schemas.microsoft.com/sharepoint/v3" xsi:nil="true"/>
    <LikedBy xmlns="http://schemas.microsoft.com/sharepoint/v3">
      <UserInfo>
        <DisplayName/>
        <AccountId xsi:nil="true"/>
        <AccountType/>
      </UserInfo>
    </LikedBy>
    <TaxCatchAll xmlns="2eea511b-d977-4152-a018-ad1b3aae4d01">
      <Value>34</Value>
      <Value>32</Value>
      <Value>31</Value>
      <Value>30</Value>
    </TaxCatchAll>
    <Editor xmlns="http://schemas.microsoft.com/sharepoint/v3">
      <UserInfo>
        <DisplayName/>
        <AccountId xsi:nil="true"/>
        <AccountType/>
      </UserInfo>
    </Editor>
    <jd82de3b7982441eaec7b326472fd7bc xmlns="2eea511b-d977-4152-a018-ad1b3aae4d01">
      <Terms xmlns="http://schemas.microsoft.com/office/infopath/2007/PartnerControls">
        <TermInfo xmlns="http://schemas.microsoft.com/office/infopath/2007/PartnerControls">
          <TermName xmlns="http://schemas.microsoft.com/office/infopath/2007/PartnerControls">Communication</TermName>
          <TermId xmlns="http://schemas.microsoft.com/office/infopath/2007/PartnerControls">b306f80d-86b5-4903-abc5-f501c7be587a</TermId>
        </TermInfo>
      </Terms>
    </jd82de3b7982441eaec7b326472fd7bc>
    <RatedBy xmlns="http://schemas.microsoft.com/sharepoint/v3">
      <UserInfo>
        <DisplayName/>
        <AccountId xsi:nil="true"/>
        <AccountType/>
      </UserInfo>
    </RatedBy>
    <_dlc_DocId xmlns="2eea511b-d977-4152-a018-ad1b3aae4d01">PKRH2JQS4W7R-787081135-3888</_dlc_DocId>
    <_dlc_DocIdUrl xmlns="2eea511b-d977-4152-a018-ad1b3aae4d01">
      <Url>https://vikings.normandie.fr/Mediatheque/_layouts/15/DocIdRedir.aspx?ID=PKRH2JQS4W7R-787081135-3888</Url>
      <Description>PKRH2JQS4W7R-787081135-3888</Description>
    </_dlc_DocIdUrl>
  </documentManagement>
</p:properties>
</file>

<file path=customXml/itemProps1.xml><?xml version="1.0" encoding="utf-8"?>
<ds:datastoreItem xmlns:ds="http://schemas.openxmlformats.org/officeDocument/2006/customXml" ds:itemID="{76EC822C-8172-4297-857B-0E8FE5932F91}">
  <ds:schemaRefs>
    <ds:schemaRef ds:uri="2eea511b-d977-4152-a018-ad1b3aae4d0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39012E4-392E-4261-9D1A-534D7227CA46}">
  <ds:schemaRefs>
    <ds:schemaRef ds:uri="http://schemas.microsoft.com/sharepoint/v3/contenttype/forms"/>
  </ds:schemaRefs>
</ds:datastoreItem>
</file>

<file path=customXml/itemProps3.xml><?xml version="1.0" encoding="utf-8"?>
<ds:datastoreItem xmlns:ds="http://schemas.openxmlformats.org/officeDocument/2006/customXml" ds:itemID="{E07D03BB-220F-453F-9A4B-9515F84C6AE8}">
  <ds:schemaRefs>
    <ds:schemaRef ds:uri="http://schemas.microsoft.com/sharepoint/events"/>
  </ds:schemaRefs>
</ds:datastoreItem>
</file>

<file path=customXml/itemProps4.xml><?xml version="1.0" encoding="utf-8"?>
<ds:datastoreItem xmlns:ds="http://schemas.openxmlformats.org/officeDocument/2006/customXml" ds:itemID="{3BE1321B-9A67-4D39-9989-C925F906DA65}">
  <ds:schemaRefs>
    <ds:schemaRef ds:uri="2eea511b-d977-4152-a018-ad1b3aae4d01"/>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
  <TotalTime>3027</TotalTime>
  <Words>1723</Words>
  <Application>Microsoft Office PowerPoint</Application>
  <PresentationFormat>Widescreen</PresentationFormat>
  <Paragraphs>198</Paragraphs>
  <Slides>16</Slides>
  <Notes>13</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Thème Office</vt:lpstr>
      <vt:lpstr>PowerPoint Presentation</vt:lpstr>
      <vt:lpstr>Atelier de Prise en Main - Pack Numérique Lycéen</vt:lpstr>
      <vt:lpstr>Présentation de l’ordinateur (1/2)</vt:lpstr>
      <vt:lpstr>Présentation de l’ordinateur (2/2)</vt:lpstr>
      <vt:lpstr>Besoin d’une assistance pour votre ordinateur ? (1/1)</vt:lpstr>
      <vt:lpstr>Configurer, personnaliser son PC (1/1)</vt:lpstr>
      <vt:lpstr>Se connecter au WI-FI de l’établissement (1/1)</vt:lpstr>
      <vt:lpstr>Mettre à jour son PC (1/1)</vt:lpstr>
      <vt:lpstr>PowerPoint Presentation</vt:lpstr>
      <vt:lpstr>Gestion des mots de passe (1/1)</vt:lpstr>
      <vt:lpstr>Installer des logiciels (1/1)</vt:lpstr>
      <vt:lpstr>Utiliser mes ressources numériques (1/2)</vt:lpstr>
      <vt:lpstr>Utiliser mes ressources numériques (2/2)</vt:lpstr>
      <vt:lpstr>Envie d’en savoir encore plus (1/1)</vt:lpstr>
      <vt:lpstr>PowerPoint Presentation</vt:lpstr>
      <vt:lpstr>A vous de jouer ;)</vt:lpstr>
    </vt:vector>
  </TitlesOfParts>
  <Company>Region NORMANDIE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Caroline MONNOT</dc:creator>
  <cp:lastModifiedBy>MARIE ORLEACH Etienne</cp:lastModifiedBy>
  <cp:revision>21</cp:revision>
  <dcterms:created xsi:type="dcterms:W3CDTF">2024-06-03T14:51:30Z</dcterms:created>
  <dcterms:modified xsi:type="dcterms:W3CDTF">2025-11-26T10:55:06Z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0x010100E26F53507C45455199B1357C3CE0C51400636A542F886C6A4DB649AF48BA426B4F</vt:lpwstr>
  </property>
  <property fmtid="{D5CDD505-2E9C-101B-9397-08002B2CF9AE}" pid="3" name="_dlc_DocIdItemGuid">
    <vt:lpwstr>b1ebf953-fc91-406e-97aa-54ec67b4e2d1</vt:lpwstr>
  </property>
  <property fmtid="{D5CDD505-2E9C-101B-9397-08002B2CF9AE}" pid="4" name="CRN_Thematique">
    <vt:lpwstr>34;#Communication|b306f80d-86b5-4903-abc5-f501c7be587a</vt:lpwstr>
  </property>
  <property fmtid="{D5CDD505-2E9C-101B-9397-08002B2CF9AE}" pid="5" name="CRN_Concerne">
    <vt:lpwstr>30;#Site de Caen|aca494c2-f112-4f96-890f-48b65c6bf011;#32;#Lycée|32d7225c-9e5f-43e8-b9f9-0fcd579f25e6;#31;#Site de Rouen|174c21fc-95dd-48de-bc67-c7d96874b219</vt:lpwstr>
  </property>
</Properties>
</file>